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1"/>
  </p:notesMasterIdLst>
  <p:handoutMasterIdLst>
    <p:handoutMasterId r:id="rId22"/>
  </p:handoutMasterIdLst>
  <p:sldIdLst>
    <p:sldId id="1180" r:id="rId2"/>
    <p:sldId id="1305" r:id="rId3"/>
    <p:sldId id="1283" r:id="rId4"/>
    <p:sldId id="1308" r:id="rId5"/>
    <p:sldId id="1297" r:id="rId6"/>
    <p:sldId id="1306" r:id="rId7"/>
    <p:sldId id="1307" r:id="rId8"/>
    <p:sldId id="1313" r:id="rId9"/>
    <p:sldId id="1309" r:id="rId10"/>
    <p:sldId id="1321" r:id="rId11"/>
    <p:sldId id="1312" r:id="rId12"/>
    <p:sldId id="1316" r:id="rId13"/>
    <p:sldId id="1314" r:id="rId14"/>
    <p:sldId id="1293" r:id="rId15"/>
    <p:sldId id="1318" r:id="rId16"/>
    <p:sldId id="1310" r:id="rId17"/>
    <p:sldId id="1320" r:id="rId18"/>
    <p:sldId id="1319" r:id="rId19"/>
    <p:sldId id="1211" r:id="rId20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rály Anna" initials="KA" lastIdx="3" clrIdx="0">
    <p:extLst>
      <p:ext uri="{19B8F6BF-5375-455C-9EA6-DF929625EA0E}">
        <p15:presenceInfo xmlns:p15="http://schemas.microsoft.com/office/powerpoint/2012/main" userId="S-1-5-21-2113114391-3995332292-685569162-165710" providerId="AD"/>
      </p:ext>
    </p:extLst>
  </p:cmAuthor>
  <p:cmAuthor id="2" name="Szabó Dorina Barbara" initials="SDB" lastIdx="2" clrIdx="1">
    <p:extLst>
      <p:ext uri="{19B8F6BF-5375-455C-9EA6-DF929625EA0E}">
        <p15:presenceInfo xmlns:p15="http://schemas.microsoft.com/office/powerpoint/2012/main" userId="S-1-5-21-2113114391-3995332292-685569162-197324" providerId="AD"/>
      </p:ext>
    </p:extLst>
  </p:cmAuthor>
  <p:cmAuthor id="3" name="Kovács Péter dr." initials="KPd" lastIdx="2" clrIdx="2">
    <p:extLst>
      <p:ext uri="{19B8F6BF-5375-455C-9EA6-DF929625EA0E}">
        <p15:presenceInfo xmlns:p15="http://schemas.microsoft.com/office/powerpoint/2012/main" userId="S-1-5-21-2113114391-3995332292-685569162-1261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2842"/>
    <a:srgbClr val="002060"/>
    <a:srgbClr val="C8AA78"/>
    <a:srgbClr val="797979"/>
    <a:srgbClr val="FBFDFF"/>
    <a:srgbClr val="00234F"/>
    <a:srgbClr val="E7E7E7"/>
    <a:srgbClr val="8BC800"/>
    <a:srgbClr val="A0485E"/>
    <a:srgbClr val="667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63" autoAdjust="0"/>
    <p:restoredTop sz="91130" autoAdjust="0"/>
  </p:normalViewPr>
  <p:slideViewPr>
    <p:cSldViewPr snapToGrid="0">
      <p:cViewPr varScale="1">
        <p:scale>
          <a:sx n="53" d="100"/>
          <a:sy n="53" d="100"/>
        </p:scale>
        <p:origin x="1290" y="120"/>
      </p:cViewPr>
      <p:guideLst>
        <p:guide orient="horz" pos="4320"/>
        <p:guide pos="76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5-08-01T09:37:28.090" idx="2">
    <p:pos x="5806" y="2903"/>
    <p:text>ezt majd pontosan bele kell írni hol találja meg.</p:text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Segoe UI" panose="020B0502040204020203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46C69-C8F1-492E-9316-9AB7C6225AF4}" type="datetimeFigureOut">
              <a:rPr lang="de-DE" smtClean="0">
                <a:latin typeface="Segoe UI" panose="020B0502040204020203" pitchFamily="34" charset="0"/>
              </a:rPr>
              <a:t>11.09.2025</a:t>
            </a:fld>
            <a:endParaRPr lang="de-DE" dirty="0">
              <a:latin typeface="Segoe UI" panose="020B0502040204020203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Segoe UI" panose="020B0502040204020203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E19FD-0356-4E38-81BF-CC2CC5DB7AD8}" type="slidenum">
              <a:rPr lang="de-DE" smtClean="0">
                <a:latin typeface="Segoe UI" panose="020B0502040204020203" pitchFamily="34" charset="0"/>
              </a:rPr>
              <a:t>‹#›</a:t>
            </a:fld>
            <a:endParaRPr lang="de-DE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909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FA48B922-56C9-46FC-9595-9C2DEF7C3E2B}" type="datetimeFigureOut">
              <a:rPr lang="de-DE" smtClean="0"/>
              <a:pPr/>
              <a:t>11.09.2025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A8D1544D-F39A-4F55-BC21-9BE909A9BACC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9223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914035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1828068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2742103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3656137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4570172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207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240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2275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091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8094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8201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2596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5396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364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0374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7551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057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3819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8083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4958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085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8090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7466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8598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1197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38846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0531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495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95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/>
          <p:cNvCxnSpPr/>
          <p:nvPr/>
        </p:nvCxnSpPr>
        <p:spPr>
          <a:xfrm>
            <a:off x="23961266" y="6232266"/>
            <a:ext cx="0" cy="12514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6"/>
          <p:cNvSpPr/>
          <p:nvPr/>
        </p:nvSpPr>
        <p:spPr>
          <a:xfrm>
            <a:off x="11221236" y="-108284"/>
            <a:ext cx="13197016" cy="13824285"/>
          </a:xfrm>
          <a:prstGeom prst="rect">
            <a:avLst/>
          </a:prstGeom>
          <a:blipFill dpi="0" rotWithShape="1">
            <a:blip r:embed="rId3">
              <a:alphaModFix amt="75000"/>
            </a:blip>
            <a:srcRect/>
            <a:stretch>
              <a:fillRect l="-43765" t="290" r="-41003" b="-290"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24"/>
          <p:cNvSpPr/>
          <p:nvPr/>
        </p:nvSpPr>
        <p:spPr>
          <a:xfrm>
            <a:off x="13291988" y="1724052"/>
            <a:ext cx="9055512" cy="1023538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0000"/>
                  <a:lumMod val="0"/>
                  <a:lumOff val="100000"/>
                </a:schemeClr>
              </a:gs>
              <a:gs pos="25000">
                <a:schemeClr val="accent1">
                  <a:alpha val="10000"/>
                  <a:lumMod val="0"/>
                  <a:lumOff val="100000"/>
                </a:schemeClr>
              </a:gs>
              <a:gs pos="77000">
                <a:schemeClr val="accent1"/>
              </a:gs>
            </a:gsLst>
            <a:lin ang="5400000" scaled="0"/>
            <a:tileRect/>
          </a:gradFill>
          <a:ln>
            <a:noFill/>
          </a:ln>
          <a:effectLst>
            <a:outerShdw blurRad="762000" dist="508000" dir="81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744" y="6232266"/>
            <a:ext cx="7200000" cy="6674040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880701" y="5095698"/>
            <a:ext cx="96740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hu-HU" sz="5400" b="1" spc="100" dirty="0" smtClean="0">
                <a:solidFill>
                  <a:schemeClr val="accent1"/>
                </a:solidFill>
              </a:rPr>
              <a:t>Az SZTFH kiberbiztonsági felügyeleti tevékenységének bemutatása</a:t>
            </a:r>
            <a:endParaRPr lang="hu-HU" sz="3600" b="1" spc="1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5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2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1" y="321440"/>
            <a:ext cx="235208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Európai Uniós jogszabályi környezet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47" name="Pentagon 9"/>
          <p:cNvSpPr/>
          <p:nvPr/>
        </p:nvSpPr>
        <p:spPr>
          <a:xfrm rot="5400000">
            <a:off x="7452792" y="6943207"/>
            <a:ext cx="9563146" cy="36566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/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 rot="16200000">
            <a:off x="11334944" y="2987979"/>
            <a:ext cx="1798843" cy="17962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49" name="Oval 7"/>
          <p:cNvSpPr>
            <a:spLocks noChangeArrowheads="1"/>
          </p:cNvSpPr>
          <p:nvPr/>
        </p:nvSpPr>
        <p:spPr bwMode="auto">
          <a:xfrm rot="5400000" flipH="1">
            <a:off x="11306282" y="5572099"/>
            <a:ext cx="1798843" cy="1796257"/>
          </a:xfrm>
          <a:prstGeom prst="ellipse">
            <a:avLst/>
          </a:prstGeom>
          <a:solidFill>
            <a:srgbClr val="C8AA78"/>
          </a:solidFill>
          <a:ln>
            <a:solidFill>
              <a:srgbClr val="C8AA78"/>
            </a:solidFill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2" name="Oval 7"/>
          <p:cNvSpPr>
            <a:spLocks noChangeArrowheads="1"/>
          </p:cNvSpPr>
          <p:nvPr/>
        </p:nvSpPr>
        <p:spPr bwMode="auto">
          <a:xfrm rot="16200000">
            <a:off x="11316372" y="8210252"/>
            <a:ext cx="1798843" cy="1796257"/>
          </a:xfrm>
          <a:prstGeom prst="ellipse">
            <a:avLst/>
          </a:prstGeom>
          <a:solidFill>
            <a:srgbClr val="8F2842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rgbClr val="8F2842"/>
              </a:solidFill>
            </a:endParaRPr>
          </a:p>
        </p:txBody>
      </p:sp>
      <p:grpSp>
        <p:nvGrpSpPr>
          <p:cNvPr id="53" name="Group 17"/>
          <p:cNvGrpSpPr/>
          <p:nvPr/>
        </p:nvGrpSpPr>
        <p:grpSpPr>
          <a:xfrm rot="16200000">
            <a:off x="12732827" y="3419562"/>
            <a:ext cx="1597248" cy="933087"/>
            <a:chOff x="800522" y="3511138"/>
            <a:chExt cx="818296" cy="478036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accent1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58" name="Straight Connector 19"/>
            <p:cNvCxnSpPr/>
            <p:nvPr/>
          </p:nvCxnSpPr>
          <p:spPr>
            <a:xfrm rot="5400000" flipH="1">
              <a:off x="1054745" y="3831575"/>
              <a:ext cx="312524" cy="2674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Freeform 6"/>
          <p:cNvSpPr>
            <a:spLocks/>
          </p:cNvSpPr>
          <p:nvPr/>
        </p:nvSpPr>
        <p:spPr bwMode="auto">
          <a:xfrm rot="5400000" flipH="1">
            <a:off x="10421931" y="6317141"/>
            <a:ext cx="1597248" cy="323066"/>
          </a:xfrm>
          <a:custGeom>
            <a:avLst/>
            <a:gdLst>
              <a:gd name="T0" fmla="*/ 496 w 496"/>
              <a:gd name="T1" fmla="*/ 0 h 100"/>
              <a:gd name="T2" fmla="*/ 248 w 496"/>
              <a:gd name="T3" fmla="*/ 100 h 100"/>
              <a:gd name="T4" fmla="*/ 0 w 496"/>
              <a:gd name="T5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6" h="100">
                <a:moveTo>
                  <a:pt x="496" y="0"/>
                </a:moveTo>
                <a:cubicBezTo>
                  <a:pt x="431" y="62"/>
                  <a:pt x="344" y="100"/>
                  <a:pt x="248" y="100"/>
                </a:cubicBezTo>
                <a:cubicBezTo>
                  <a:pt x="152" y="100"/>
                  <a:pt x="64" y="62"/>
                  <a:pt x="0" y="0"/>
                </a:cubicBezTo>
              </a:path>
            </a:pathLst>
          </a:custGeom>
          <a:ln w="19050" cap="rnd">
            <a:solidFill>
              <a:srgbClr val="C8AA78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cxnSp>
        <p:nvCxnSpPr>
          <p:cNvPr id="62" name="Straight Connector 44"/>
          <p:cNvCxnSpPr>
            <a:endCxn id="59" idx="1"/>
          </p:cNvCxnSpPr>
          <p:nvPr/>
        </p:nvCxnSpPr>
        <p:spPr>
          <a:xfrm flipV="1">
            <a:off x="10366732" y="6478674"/>
            <a:ext cx="692290" cy="13830"/>
          </a:xfrm>
          <a:prstGeom prst="line">
            <a:avLst/>
          </a:prstGeom>
          <a:ln w="19050" cap="rnd">
            <a:solidFill>
              <a:srgbClr val="C8AA78"/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47"/>
          <p:cNvGrpSpPr/>
          <p:nvPr/>
        </p:nvGrpSpPr>
        <p:grpSpPr>
          <a:xfrm rot="16200000">
            <a:off x="12732824" y="8641834"/>
            <a:ext cx="1597248" cy="933092"/>
            <a:chOff x="800522" y="3511138"/>
            <a:chExt cx="818296" cy="478039"/>
          </a:xfrm>
        </p:grpSpPr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rgbClr val="8F2842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9" name="Straight Connector 52"/>
            <p:cNvCxnSpPr/>
            <p:nvPr/>
          </p:nvCxnSpPr>
          <p:spPr>
            <a:xfrm rot="5400000" flipH="1">
              <a:off x="1055570" y="3830750"/>
              <a:ext cx="312527" cy="4328"/>
            </a:xfrm>
            <a:prstGeom prst="line">
              <a:avLst/>
            </a:prstGeom>
            <a:ln w="19050" cap="rnd">
              <a:solidFill>
                <a:srgbClr val="8F2842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Rectangle 22"/>
          <p:cNvSpPr/>
          <p:nvPr/>
        </p:nvSpPr>
        <p:spPr>
          <a:xfrm>
            <a:off x="5484052" y="3639950"/>
            <a:ext cx="4627202" cy="49231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hu-HU" sz="3199" b="1" dirty="0">
                <a:solidFill>
                  <a:schemeClr val="accent1"/>
                </a:solidFill>
              </a:rPr>
              <a:t>2016/1148 </a:t>
            </a:r>
            <a:r>
              <a:rPr lang="hu-HU" sz="3199" b="1" dirty="0" smtClean="0">
                <a:solidFill>
                  <a:schemeClr val="accent1"/>
                </a:solidFill>
              </a:rPr>
              <a:t>(EU) irányelv</a:t>
            </a:r>
            <a:endParaRPr lang="hu-HU" sz="3199" b="1" dirty="0">
              <a:solidFill>
                <a:schemeClr val="accent1"/>
              </a:solidFill>
            </a:endParaRPr>
          </a:p>
        </p:txBody>
      </p:sp>
      <p:sp>
        <p:nvSpPr>
          <p:cNvPr id="71" name="Rectangle 41"/>
          <p:cNvSpPr/>
          <p:nvPr/>
        </p:nvSpPr>
        <p:spPr>
          <a:xfrm flipH="1">
            <a:off x="14229514" y="6246347"/>
            <a:ext cx="4177426" cy="49231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3199" b="1" dirty="0">
                <a:solidFill>
                  <a:srgbClr val="C8AA78"/>
                </a:solidFill>
              </a:rPr>
              <a:t>2019/881 EU </a:t>
            </a:r>
            <a:r>
              <a:rPr lang="hu-HU" sz="3199" b="1" dirty="0" smtClean="0">
                <a:solidFill>
                  <a:srgbClr val="C8AA78"/>
                </a:solidFill>
              </a:rPr>
              <a:t>rendelet</a:t>
            </a:r>
            <a:endParaRPr lang="hu-HU" sz="3199" b="1" dirty="0">
              <a:solidFill>
                <a:srgbClr val="C8AA78"/>
              </a:solidFill>
            </a:endParaRPr>
          </a:p>
        </p:txBody>
      </p:sp>
      <p:sp>
        <p:nvSpPr>
          <p:cNvPr id="72" name="Rectangle 49"/>
          <p:cNvSpPr/>
          <p:nvPr/>
        </p:nvSpPr>
        <p:spPr>
          <a:xfrm>
            <a:off x="5370237" y="8862228"/>
            <a:ext cx="4741017" cy="49231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hu-HU" sz="3199" b="1" dirty="0" smtClean="0">
                <a:solidFill>
                  <a:srgbClr val="8F2842"/>
                </a:solidFill>
              </a:rPr>
              <a:t>2022/2555 (EU) irányelv </a:t>
            </a:r>
            <a:endParaRPr lang="en-US" sz="3199" b="1" dirty="0">
              <a:solidFill>
                <a:srgbClr val="8F2842"/>
              </a:solidFill>
            </a:endParaRPr>
          </a:p>
        </p:txBody>
      </p:sp>
      <p:cxnSp>
        <p:nvCxnSpPr>
          <p:cNvPr id="73" name="Straight Connector 34"/>
          <p:cNvCxnSpPr/>
          <p:nvPr/>
        </p:nvCxnSpPr>
        <p:spPr>
          <a:xfrm flipH="1" flipV="1">
            <a:off x="10366732" y="3880885"/>
            <a:ext cx="773560" cy="5225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42"/>
          <p:cNvCxnSpPr/>
          <p:nvPr/>
        </p:nvCxnSpPr>
        <p:spPr>
          <a:xfrm flipV="1">
            <a:off x="13319405" y="6492504"/>
            <a:ext cx="694536" cy="3"/>
          </a:xfrm>
          <a:prstGeom prst="line">
            <a:avLst/>
          </a:prstGeom>
          <a:ln w="19050" cap="rnd">
            <a:solidFill>
              <a:srgbClr val="C8AA78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50"/>
          <p:cNvCxnSpPr/>
          <p:nvPr/>
        </p:nvCxnSpPr>
        <p:spPr>
          <a:xfrm flipH="1" flipV="1">
            <a:off x="10303695" y="9108381"/>
            <a:ext cx="836597" cy="9"/>
          </a:xfrm>
          <a:prstGeom prst="line">
            <a:avLst/>
          </a:prstGeom>
          <a:ln w="19050" cap="rnd">
            <a:solidFill>
              <a:srgbClr val="8F2842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35"/>
          <p:cNvSpPr/>
          <p:nvPr/>
        </p:nvSpPr>
        <p:spPr>
          <a:xfrm>
            <a:off x="14251250" y="3511649"/>
            <a:ext cx="7904149" cy="73847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199" b="1" dirty="0" smtClean="0">
                <a:solidFill>
                  <a:schemeClr val="accent1"/>
                </a:solidFill>
              </a:rPr>
              <a:t>NIS</a:t>
            </a:r>
          </a:p>
        </p:txBody>
      </p:sp>
      <p:sp>
        <p:nvSpPr>
          <p:cNvPr id="77" name="Rectangle 62"/>
          <p:cNvSpPr/>
          <p:nvPr/>
        </p:nvSpPr>
        <p:spPr>
          <a:xfrm>
            <a:off x="5382491" y="6165238"/>
            <a:ext cx="4728763" cy="64678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hu-HU" sz="3199" b="1" dirty="0" smtClean="0">
                <a:solidFill>
                  <a:srgbClr val="C8AA78"/>
                </a:solidFill>
              </a:rPr>
              <a:t>Kiberbiztonsági törvény</a:t>
            </a:r>
          </a:p>
        </p:txBody>
      </p:sp>
      <p:sp>
        <p:nvSpPr>
          <p:cNvPr id="78" name="Rectangle 64"/>
          <p:cNvSpPr/>
          <p:nvPr/>
        </p:nvSpPr>
        <p:spPr>
          <a:xfrm>
            <a:off x="14251250" y="8046520"/>
            <a:ext cx="9312893" cy="212372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199" b="1" dirty="0">
                <a:solidFill>
                  <a:srgbClr val="8F2842"/>
                </a:solidFill>
              </a:rPr>
              <a:t>NIS2 - az Unió egész területén egységesen magas szintű </a:t>
            </a:r>
            <a:r>
              <a:rPr lang="hu-HU" sz="3199" b="1" dirty="0" err="1">
                <a:solidFill>
                  <a:srgbClr val="8F2842"/>
                </a:solidFill>
              </a:rPr>
              <a:t>kiberbiztonságot</a:t>
            </a:r>
            <a:r>
              <a:rPr lang="hu-HU" sz="3199" b="1" dirty="0">
                <a:solidFill>
                  <a:srgbClr val="8F2842"/>
                </a:solidFill>
              </a:rPr>
              <a:t> biztosító </a:t>
            </a:r>
            <a:r>
              <a:rPr lang="hu-HU" sz="3199" b="1" dirty="0" smtClean="0">
                <a:solidFill>
                  <a:srgbClr val="8F2842"/>
                </a:solidFill>
              </a:rPr>
              <a:t>intézkedésekről</a:t>
            </a:r>
            <a:endParaRPr lang="en-US" sz="2670" dirty="0">
              <a:solidFill>
                <a:srgbClr val="8F2842"/>
              </a:solidFill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70209" y="3491902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81" name="Shape 2528"/>
          <p:cNvSpPr/>
          <p:nvPr/>
        </p:nvSpPr>
        <p:spPr>
          <a:xfrm>
            <a:off x="11928048" y="6091590"/>
            <a:ext cx="575493" cy="719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9636"/>
                </a:moveTo>
                <a:cubicBezTo>
                  <a:pt x="20250" y="20178"/>
                  <a:pt x="19645" y="20618"/>
                  <a:pt x="18900" y="20618"/>
                </a:cubicBezTo>
                <a:lnTo>
                  <a:pt x="2700" y="20618"/>
                </a:lnTo>
                <a:cubicBezTo>
                  <a:pt x="1955" y="20618"/>
                  <a:pt x="1350" y="20178"/>
                  <a:pt x="1350" y="19636"/>
                </a:cubicBezTo>
                <a:lnTo>
                  <a:pt x="1350" y="10800"/>
                </a:lnTo>
                <a:cubicBezTo>
                  <a:pt x="1350" y="10258"/>
                  <a:pt x="1955" y="9818"/>
                  <a:pt x="2700" y="9818"/>
                </a:cubicBezTo>
                <a:lnTo>
                  <a:pt x="18900" y="9818"/>
                </a:lnTo>
                <a:cubicBezTo>
                  <a:pt x="19645" y="9818"/>
                  <a:pt x="20250" y="10258"/>
                  <a:pt x="20250" y="10800"/>
                </a:cubicBezTo>
                <a:cubicBezTo>
                  <a:pt x="20250" y="10800"/>
                  <a:pt x="20250" y="19636"/>
                  <a:pt x="20250" y="19636"/>
                </a:cubicBezTo>
                <a:close/>
                <a:moveTo>
                  <a:pt x="4050" y="5891"/>
                </a:moveTo>
                <a:cubicBezTo>
                  <a:pt x="4050" y="3180"/>
                  <a:pt x="7072" y="982"/>
                  <a:pt x="10800" y="982"/>
                </a:cubicBezTo>
                <a:cubicBezTo>
                  <a:pt x="14528" y="982"/>
                  <a:pt x="17550" y="3180"/>
                  <a:pt x="17550" y="5891"/>
                </a:cubicBezTo>
                <a:lnTo>
                  <a:pt x="17550" y="8836"/>
                </a:lnTo>
                <a:lnTo>
                  <a:pt x="4050" y="8836"/>
                </a:lnTo>
                <a:cubicBezTo>
                  <a:pt x="4050" y="8836"/>
                  <a:pt x="4050" y="5891"/>
                  <a:pt x="4050" y="5891"/>
                </a:cubicBezTo>
                <a:close/>
                <a:moveTo>
                  <a:pt x="18900" y="8836"/>
                </a:moveTo>
                <a:lnTo>
                  <a:pt x="18900" y="5891"/>
                </a:lnTo>
                <a:cubicBezTo>
                  <a:pt x="18900" y="2638"/>
                  <a:pt x="15273" y="0"/>
                  <a:pt x="10800" y="0"/>
                </a:cubicBezTo>
                <a:cubicBezTo>
                  <a:pt x="6327" y="0"/>
                  <a:pt x="2700" y="2638"/>
                  <a:pt x="2700" y="5891"/>
                </a:cubicBezTo>
                <a:lnTo>
                  <a:pt x="2700" y="8836"/>
                </a:lnTo>
                <a:cubicBezTo>
                  <a:pt x="120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1209" y="21600"/>
                  <a:pt x="2700" y="21600"/>
                </a:cubicBezTo>
                <a:lnTo>
                  <a:pt x="18900" y="21600"/>
                </a:lnTo>
                <a:cubicBezTo>
                  <a:pt x="20391" y="21600"/>
                  <a:pt x="21600" y="20721"/>
                  <a:pt x="21600" y="19636"/>
                </a:cubicBezTo>
                <a:lnTo>
                  <a:pt x="21600" y="10800"/>
                </a:lnTo>
                <a:cubicBezTo>
                  <a:pt x="21600" y="9716"/>
                  <a:pt x="20391" y="8836"/>
                  <a:pt x="18900" y="8836"/>
                </a:cubicBezTo>
                <a:moveTo>
                  <a:pt x="11475" y="15573"/>
                </a:moveTo>
                <a:lnTo>
                  <a:pt x="11475" y="16200"/>
                </a:lnTo>
                <a:cubicBezTo>
                  <a:pt x="11475" y="16472"/>
                  <a:pt x="11172" y="16691"/>
                  <a:pt x="10800" y="16691"/>
                </a:cubicBezTo>
                <a:cubicBezTo>
                  <a:pt x="10428" y="16691"/>
                  <a:pt x="10125" y="16472"/>
                  <a:pt x="10125" y="16200"/>
                </a:cubicBezTo>
                <a:lnTo>
                  <a:pt x="10125" y="15573"/>
                </a:lnTo>
                <a:cubicBezTo>
                  <a:pt x="9723" y="15403"/>
                  <a:pt x="9450" y="15090"/>
                  <a:pt x="9450" y="14727"/>
                </a:cubicBezTo>
                <a:cubicBezTo>
                  <a:pt x="9450" y="14186"/>
                  <a:pt x="10055" y="13745"/>
                  <a:pt x="10800" y="13745"/>
                </a:cubicBezTo>
                <a:cubicBezTo>
                  <a:pt x="11545" y="13745"/>
                  <a:pt x="12150" y="14186"/>
                  <a:pt x="12150" y="14727"/>
                </a:cubicBezTo>
                <a:cubicBezTo>
                  <a:pt x="12150" y="15090"/>
                  <a:pt x="11876" y="15403"/>
                  <a:pt x="11475" y="15573"/>
                </a:cubicBezTo>
                <a:moveTo>
                  <a:pt x="10800" y="12764"/>
                </a:moveTo>
                <a:cubicBezTo>
                  <a:pt x="9309" y="12764"/>
                  <a:pt x="8100" y="13643"/>
                  <a:pt x="8100" y="14727"/>
                </a:cubicBezTo>
                <a:cubicBezTo>
                  <a:pt x="8100" y="15232"/>
                  <a:pt x="8369" y="15687"/>
                  <a:pt x="8798" y="16034"/>
                </a:cubicBezTo>
                <a:cubicBezTo>
                  <a:pt x="8789" y="16089"/>
                  <a:pt x="8775" y="16144"/>
                  <a:pt x="8775" y="16200"/>
                </a:cubicBezTo>
                <a:cubicBezTo>
                  <a:pt x="8775" y="17014"/>
                  <a:pt x="9681" y="17673"/>
                  <a:pt x="10800" y="17673"/>
                </a:cubicBezTo>
                <a:cubicBezTo>
                  <a:pt x="11919" y="17673"/>
                  <a:pt x="12825" y="17014"/>
                  <a:pt x="12825" y="16200"/>
                </a:cubicBezTo>
                <a:cubicBezTo>
                  <a:pt x="12825" y="16144"/>
                  <a:pt x="12810" y="16089"/>
                  <a:pt x="12802" y="16034"/>
                </a:cubicBezTo>
                <a:cubicBezTo>
                  <a:pt x="13231" y="15686"/>
                  <a:pt x="13500" y="15232"/>
                  <a:pt x="13500" y="14727"/>
                </a:cubicBezTo>
                <a:cubicBezTo>
                  <a:pt x="13500" y="13643"/>
                  <a:pt x="12291" y="12764"/>
                  <a:pt x="10800" y="1276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82" name="Shape 2941"/>
          <p:cNvSpPr/>
          <p:nvPr/>
        </p:nvSpPr>
        <p:spPr>
          <a:xfrm>
            <a:off x="11814505" y="8728873"/>
            <a:ext cx="774226" cy="742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7648"/>
                </a:lnTo>
                <a:cubicBezTo>
                  <a:pt x="14694" y="17407"/>
                  <a:pt x="17408" y="14693"/>
                  <a:pt x="17649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1291" y="13205"/>
                </a:moveTo>
                <a:cubicBezTo>
                  <a:pt x="12252" y="13010"/>
                  <a:pt x="13005" y="12252"/>
                  <a:pt x="13201" y="11291"/>
                </a:cubicBezTo>
                <a:lnTo>
                  <a:pt x="16667" y="11291"/>
                </a:lnTo>
                <a:cubicBezTo>
                  <a:pt x="16431" y="14152"/>
                  <a:pt x="14152" y="16429"/>
                  <a:pt x="11291" y="16666"/>
                </a:cubicBezTo>
                <a:cubicBezTo>
                  <a:pt x="11291" y="16666"/>
                  <a:pt x="11291" y="13205"/>
                  <a:pt x="11291" y="13205"/>
                </a:cubicBezTo>
                <a:close/>
                <a:moveTo>
                  <a:pt x="11291" y="4934"/>
                </a:moveTo>
                <a:cubicBezTo>
                  <a:pt x="12233" y="5012"/>
                  <a:pt x="13111" y="5315"/>
                  <a:pt x="13875" y="5784"/>
                </a:cubicBezTo>
                <a:cubicBezTo>
                  <a:pt x="13793" y="5967"/>
                  <a:pt x="13745" y="6168"/>
                  <a:pt x="13745" y="6382"/>
                </a:cubicBezTo>
                <a:cubicBezTo>
                  <a:pt x="13745" y="7195"/>
                  <a:pt x="14405" y="7855"/>
                  <a:pt x="15218" y="7855"/>
                </a:cubicBezTo>
                <a:cubicBezTo>
                  <a:pt x="15432" y="7855"/>
                  <a:pt x="15633" y="7807"/>
                  <a:pt x="15816" y="7725"/>
                </a:cubicBezTo>
                <a:cubicBezTo>
                  <a:pt x="16286" y="8489"/>
                  <a:pt x="16589" y="9367"/>
                  <a:pt x="16667" y="10309"/>
                </a:cubicBezTo>
                <a:lnTo>
                  <a:pt x="13201" y="10309"/>
                </a:lnTo>
                <a:cubicBezTo>
                  <a:pt x="13005" y="9348"/>
                  <a:pt x="12252" y="8590"/>
                  <a:pt x="11291" y="8395"/>
                </a:cubicBezTo>
                <a:cubicBezTo>
                  <a:pt x="11291" y="8395"/>
                  <a:pt x="11291" y="4934"/>
                  <a:pt x="11291" y="4934"/>
                </a:cubicBezTo>
                <a:close/>
                <a:moveTo>
                  <a:pt x="11291" y="1007"/>
                </a:moveTo>
                <a:cubicBezTo>
                  <a:pt x="16320" y="1256"/>
                  <a:pt x="20345" y="5281"/>
                  <a:pt x="20594" y="10309"/>
                </a:cubicBezTo>
                <a:lnTo>
                  <a:pt x="17649" y="10309"/>
                </a:lnTo>
                <a:cubicBezTo>
                  <a:pt x="17563" y="9102"/>
                  <a:pt x="17162" y="7985"/>
                  <a:pt x="16534" y="7031"/>
                </a:cubicBezTo>
                <a:cubicBezTo>
                  <a:pt x="16631" y="6835"/>
                  <a:pt x="16691" y="6616"/>
                  <a:pt x="16691" y="6382"/>
                </a:cubicBezTo>
                <a:cubicBezTo>
                  <a:pt x="16691" y="5569"/>
                  <a:pt x="16032" y="4909"/>
                  <a:pt x="15218" y="4909"/>
                </a:cubicBezTo>
                <a:cubicBezTo>
                  <a:pt x="14984" y="4909"/>
                  <a:pt x="14765" y="4969"/>
                  <a:pt x="14568" y="5066"/>
                </a:cubicBezTo>
                <a:cubicBezTo>
                  <a:pt x="13614" y="4439"/>
                  <a:pt x="12498" y="4038"/>
                  <a:pt x="11291" y="3952"/>
                </a:cubicBezTo>
                <a:cubicBezTo>
                  <a:pt x="11291" y="3952"/>
                  <a:pt x="11291" y="1007"/>
                  <a:pt x="11291" y="1007"/>
                </a:cubicBezTo>
                <a:close/>
                <a:moveTo>
                  <a:pt x="10309" y="3949"/>
                </a:moveTo>
                <a:cubicBezTo>
                  <a:pt x="7225" y="4167"/>
                  <a:pt x="4703" y="6417"/>
                  <a:pt x="4078" y="9370"/>
                </a:cubicBezTo>
                <a:cubicBezTo>
                  <a:pt x="3590" y="9486"/>
                  <a:pt x="3196" y="9843"/>
                  <a:pt x="3030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cubicBezTo>
                  <a:pt x="10309" y="1007"/>
                  <a:pt x="10309" y="3949"/>
                  <a:pt x="10309" y="3949"/>
                </a:cubicBezTo>
                <a:close/>
                <a:moveTo>
                  <a:pt x="10309" y="8395"/>
                </a:moveTo>
                <a:cubicBezTo>
                  <a:pt x="9348" y="8590"/>
                  <a:pt x="8595" y="9348"/>
                  <a:pt x="8399" y="10309"/>
                </a:cubicBezTo>
                <a:lnTo>
                  <a:pt x="5796" y="10309"/>
                </a:lnTo>
                <a:cubicBezTo>
                  <a:pt x="5666" y="9948"/>
                  <a:pt x="5405" y="9649"/>
                  <a:pt x="5062" y="9482"/>
                </a:cubicBezTo>
                <a:cubicBezTo>
                  <a:pt x="5626" y="7018"/>
                  <a:pt x="7730" y="5144"/>
                  <a:pt x="10309" y="4930"/>
                </a:cubicBezTo>
                <a:cubicBezTo>
                  <a:pt x="10309" y="4930"/>
                  <a:pt x="10309" y="8395"/>
                  <a:pt x="10309" y="8395"/>
                </a:cubicBezTo>
                <a:close/>
                <a:moveTo>
                  <a:pt x="10309" y="16670"/>
                </a:moveTo>
                <a:cubicBezTo>
                  <a:pt x="7730" y="16456"/>
                  <a:pt x="5626" y="14582"/>
                  <a:pt x="5062" y="12118"/>
                </a:cubicBezTo>
                <a:cubicBezTo>
                  <a:pt x="5405" y="11951"/>
                  <a:pt x="5666" y="11652"/>
                  <a:pt x="5796" y="11291"/>
                </a:cubicBezTo>
                <a:lnTo>
                  <a:pt x="8399" y="11291"/>
                </a:lnTo>
                <a:cubicBezTo>
                  <a:pt x="8595" y="12252"/>
                  <a:pt x="9348" y="13010"/>
                  <a:pt x="10309" y="13205"/>
                </a:cubicBezTo>
                <a:cubicBezTo>
                  <a:pt x="10309" y="13205"/>
                  <a:pt x="10309" y="16670"/>
                  <a:pt x="10309" y="16670"/>
                </a:cubicBezTo>
                <a:close/>
                <a:moveTo>
                  <a:pt x="10309" y="20593"/>
                </a:moveTo>
                <a:cubicBezTo>
                  <a:pt x="5280" y="20344"/>
                  <a:pt x="1255" y="16319"/>
                  <a:pt x="1006" y="11291"/>
                </a:cubicBezTo>
                <a:lnTo>
                  <a:pt x="3030" y="11291"/>
                </a:lnTo>
                <a:cubicBezTo>
                  <a:pt x="3196" y="11757"/>
                  <a:pt x="3590" y="12114"/>
                  <a:pt x="4078" y="12230"/>
                </a:cubicBezTo>
                <a:cubicBezTo>
                  <a:pt x="4703" y="15183"/>
                  <a:pt x="7225" y="17434"/>
                  <a:pt x="10309" y="17651"/>
                </a:cubicBezTo>
                <a:cubicBezTo>
                  <a:pt x="10309" y="17651"/>
                  <a:pt x="10309" y="20593"/>
                  <a:pt x="10309" y="20593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</p:spTree>
    <p:extLst>
      <p:ext uri="{BB962C8B-B14F-4D97-AF65-F5344CB8AC3E}">
        <p14:creationId xmlns:p14="http://schemas.microsoft.com/office/powerpoint/2010/main" val="422614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3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1" y="321440"/>
            <a:ext cx="234842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Hazai vonatkozó jogszabályi 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környezet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cxnSp>
        <p:nvCxnSpPr>
          <p:cNvPr id="73" name="Straight Connector 34"/>
          <p:cNvCxnSpPr/>
          <p:nvPr/>
        </p:nvCxnSpPr>
        <p:spPr>
          <a:xfrm flipH="1">
            <a:off x="9566152" y="2924109"/>
            <a:ext cx="837539" cy="0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50"/>
          <p:cNvCxnSpPr/>
          <p:nvPr/>
        </p:nvCxnSpPr>
        <p:spPr>
          <a:xfrm flipH="1">
            <a:off x="9566152" y="8146388"/>
            <a:ext cx="837539" cy="0"/>
          </a:xfrm>
          <a:prstGeom prst="line">
            <a:avLst/>
          </a:prstGeom>
          <a:ln w="19050" cap="rnd">
            <a:solidFill>
              <a:srgbClr val="8F2842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Shape 2937"/>
          <p:cNvSpPr/>
          <p:nvPr/>
        </p:nvSpPr>
        <p:spPr>
          <a:xfrm>
            <a:off x="11095462" y="2507276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82" name="Shape 2941"/>
          <p:cNvSpPr/>
          <p:nvPr/>
        </p:nvSpPr>
        <p:spPr>
          <a:xfrm>
            <a:off x="11075694" y="7772479"/>
            <a:ext cx="774226" cy="742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7648"/>
                </a:lnTo>
                <a:cubicBezTo>
                  <a:pt x="14694" y="17407"/>
                  <a:pt x="17408" y="14693"/>
                  <a:pt x="17649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1291" y="13205"/>
                </a:moveTo>
                <a:cubicBezTo>
                  <a:pt x="12252" y="13010"/>
                  <a:pt x="13005" y="12252"/>
                  <a:pt x="13201" y="11291"/>
                </a:cubicBezTo>
                <a:lnTo>
                  <a:pt x="16667" y="11291"/>
                </a:lnTo>
                <a:cubicBezTo>
                  <a:pt x="16431" y="14152"/>
                  <a:pt x="14152" y="16429"/>
                  <a:pt x="11291" y="16666"/>
                </a:cubicBezTo>
                <a:cubicBezTo>
                  <a:pt x="11291" y="16666"/>
                  <a:pt x="11291" y="13205"/>
                  <a:pt x="11291" y="13205"/>
                </a:cubicBezTo>
                <a:close/>
                <a:moveTo>
                  <a:pt x="11291" y="4934"/>
                </a:moveTo>
                <a:cubicBezTo>
                  <a:pt x="12233" y="5012"/>
                  <a:pt x="13111" y="5315"/>
                  <a:pt x="13875" y="5784"/>
                </a:cubicBezTo>
                <a:cubicBezTo>
                  <a:pt x="13793" y="5967"/>
                  <a:pt x="13745" y="6168"/>
                  <a:pt x="13745" y="6382"/>
                </a:cubicBezTo>
                <a:cubicBezTo>
                  <a:pt x="13745" y="7195"/>
                  <a:pt x="14405" y="7855"/>
                  <a:pt x="15218" y="7855"/>
                </a:cubicBezTo>
                <a:cubicBezTo>
                  <a:pt x="15432" y="7855"/>
                  <a:pt x="15633" y="7807"/>
                  <a:pt x="15816" y="7725"/>
                </a:cubicBezTo>
                <a:cubicBezTo>
                  <a:pt x="16286" y="8489"/>
                  <a:pt x="16589" y="9367"/>
                  <a:pt x="16667" y="10309"/>
                </a:cubicBezTo>
                <a:lnTo>
                  <a:pt x="13201" y="10309"/>
                </a:lnTo>
                <a:cubicBezTo>
                  <a:pt x="13005" y="9348"/>
                  <a:pt x="12252" y="8590"/>
                  <a:pt x="11291" y="8395"/>
                </a:cubicBezTo>
                <a:cubicBezTo>
                  <a:pt x="11291" y="8395"/>
                  <a:pt x="11291" y="4934"/>
                  <a:pt x="11291" y="4934"/>
                </a:cubicBezTo>
                <a:close/>
                <a:moveTo>
                  <a:pt x="11291" y="1007"/>
                </a:moveTo>
                <a:cubicBezTo>
                  <a:pt x="16320" y="1256"/>
                  <a:pt x="20345" y="5281"/>
                  <a:pt x="20594" y="10309"/>
                </a:cubicBezTo>
                <a:lnTo>
                  <a:pt x="17649" y="10309"/>
                </a:lnTo>
                <a:cubicBezTo>
                  <a:pt x="17563" y="9102"/>
                  <a:pt x="17162" y="7985"/>
                  <a:pt x="16534" y="7031"/>
                </a:cubicBezTo>
                <a:cubicBezTo>
                  <a:pt x="16631" y="6835"/>
                  <a:pt x="16691" y="6616"/>
                  <a:pt x="16691" y="6382"/>
                </a:cubicBezTo>
                <a:cubicBezTo>
                  <a:pt x="16691" y="5569"/>
                  <a:pt x="16032" y="4909"/>
                  <a:pt x="15218" y="4909"/>
                </a:cubicBezTo>
                <a:cubicBezTo>
                  <a:pt x="14984" y="4909"/>
                  <a:pt x="14765" y="4969"/>
                  <a:pt x="14568" y="5066"/>
                </a:cubicBezTo>
                <a:cubicBezTo>
                  <a:pt x="13614" y="4439"/>
                  <a:pt x="12498" y="4038"/>
                  <a:pt x="11291" y="3952"/>
                </a:cubicBezTo>
                <a:cubicBezTo>
                  <a:pt x="11291" y="3952"/>
                  <a:pt x="11291" y="1007"/>
                  <a:pt x="11291" y="1007"/>
                </a:cubicBezTo>
                <a:close/>
                <a:moveTo>
                  <a:pt x="10309" y="3949"/>
                </a:moveTo>
                <a:cubicBezTo>
                  <a:pt x="7225" y="4167"/>
                  <a:pt x="4703" y="6417"/>
                  <a:pt x="4078" y="9370"/>
                </a:cubicBezTo>
                <a:cubicBezTo>
                  <a:pt x="3590" y="9486"/>
                  <a:pt x="3196" y="9843"/>
                  <a:pt x="3030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cubicBezTo>
                  <a:pt x="10309" y="1007"/>
                  <a:pt x="10309" y="3949"/>
                  <a:pt x="10309" y="3949"/>
                </a:cubicBezTo>
                <a:close/>
                <a:moveTo>
                  <a:pt x="10309" y="8395"/>
                </a:moveTo>
                <a:cubicBezTo>
                  <a:pt x="9348" y="8590"/>
                  <a:pt x="8595" y="9348"/>
                  <a:pt x="8399" y="10309"/>
                </a:cubicBezTo>
                <a:lnTo>
                  <a:pt x="5796" y="10309"/>
                </a:lnTo>
                <a:cubicBezTo>
                  <a:pt x="5666" y="9948"/>
                  <a:pt x="5405" y="9649"/>
                  <a:pt x="5062" y="9482"/>
                </a:cubicBezTo>
                <a:cubicBezTo>
                  <a:pt x="5626" y="7018"/>
                  <a:pt x="7730" y="5144"/>
                  <a:pt x="10309" y="4930"/>
                </a:cubicBezTo>
                <a:cubicBezTo>
                  <a:pt x="10309" y="4930"/>
                  <a:pt x="10309" y="8395"/>
                  <a:pt x="10309" y="8395"/>
                </a:cubicBezTo>
                <a:close/>
                <a:moveTo>
                  <a:pt x="10309" y="16670"/>
                </a:moveTo>
                <a:cubicBezTo>
                  <a:pt x="7730" y="16456"/>
                  <a:pt x="5626" y="14582"/>
                  <a:pt x="5062" y="12118"/>
                </a:cubicBezTo>
                <a:cubicBezTo>
                  <a:pt x="5405" y="11951"/>
                  <a:pt x="5666" y="11652"/>
                  <a:pt x="5796" y="11291"/>
                </a:cubicBezTo>
                <a:lnTo>
                  <a:pt x="8399" y="11291"/>
                </a:lnTo>
                <a:cubicBezTo>
                  <a:pt x="8595" y="12252"/>
                  <a:pt x="9348" y="13010"/>
                  <a:pt x="10309" y="13205"/>
                </a:cubicBezTo>
                <a:cubicBezTo>
                  <a:pt x="10309" y="13205"/>
                  <a:pt x="10309" y="16670"/>
                  <a:pt x="10309" y="16670"/>
                </a:cubicBezTo>
                <a:close/>
                <a:moveTo>
                  <a:pt x="10309" y="20593"/>
                </a:moveTo>
                <a:cubicBezTo>
                  <a:pt x="5280" y="20344"/>
                  <a:pt x="1255" y="16319"/>
                  <a:pt x="1006" y="11291"/>
                </a:cubicBezTo>
                <a:lnTo>
                  <a:pt x="3030" y="11291"/>
                </a:lnTo>
                <a:cubicBezTo>
                  <a:pt x="3196" y="11757"/>
                  <a:pt x="3590" y="12114"/>
                  <a:pt x="4078" y="12230"/>
                </a:cubicBezTo>
                <a:cubicBezTo>
                  <a:pt x="4703" y="15183"/>
                  <a:pt x="7225" y="17434"/>
                  <a:pt x="10309" y="17651"/>
                </a:cubicBezTo>
                <a:cubicBezTo>
                  <a:pt x="10309" y="17651"/>
                  <a:pt x="10309" y="20593"/>
                  <a:pt x="10309" y="20593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grpSp>
        <p:nvGrpSpPr>
          <p:cNvPr id="34" name="Group 3"/>
          <p:cNvGrpSpPr/>
          <p:nvPr/>
        </p:nvGrpSpPr>
        <p:grpSpPr>
          <a:xfrm>
            <a:off x="2536940" y="2689432"/>
            <a:ext cx="9275614" cy="4457868"/>
            <a:chOff x="1156554" y="1418357"/>
            <a:chExt cx="3479261" cy="1672136"/>
          </a:xfrm>
        </p:grpSpPr>
        <p:sp>
          <p:nvSpPr>
            <p:cNvPr id="35" name="Rectangle 38"/>
            <p:cNvSpPr>
              <a:spLocks noChangeArrowheads="1"/>
            </p:cNvSpPr>
            <p:nvPr/>
          </p:nvSpPr>
          <p:spPr bwMode="auto">
            <a:xfrm>
              <a:off x="2444026" y="1418357"/>
              <a:ext cx="2191789" cy="408221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2024. </a:t>
              </a:r>
              <a:r>
                <a:rPr lang="hu-HU" sz="3199" dirty="0">
                  <a:solidFill>
                    <a:schemeClr val="bg1"/>
                  </a:solidFill>
                </a:rPr>
                <a:t>é</a:t>
              </a:r>
              <a:r>
                <a:rPr lang="hu-HU" sz="3199" dirty="0" smtClean="0">
                  <a:solidFill>
                    <a:schemeClr val="bg1"/>
                  </a:solidFill>
                </a:rPr>
                <a:t>vi LXIX. törvény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36" name="Freeform 39"/>
            <p:cNvSpPr>
              <a:spLocks/>
            </p:cNvSpPr>
            <p:nvPr/>
          </p:nvSpPr>
          <p:spPr bwMode="auto">
            <a:xfrm>
              <a:off x="1156554" y="1418357"/>
              <a:ext cx="1291155" cy="1672136"/>
            </a:xfrm>
            <a:custGeom>
              <a:avLst/>
              <a:gdLst>
                <a:gd name="T0" fmla="*/ 0 w 306"/>
                <a:gd name="T1" fmla="*/ 426 h 426"/>
                <a:gd name="T2" fmla="*/ 306 w 306"/>
                <a:gd name="T3" fmla="*/ 104 h 426"/>
                <a:gd name="T4" fmla="*/ 306 w 306"/>
                <a:gd name="T5" fmla="*/ 0 h 426"/>
                <a:gd name="T6" fmla="*/ 0 w 306"/>
                <a:gd name="T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426">
                  <a:moveTo>
                    <a:pt x="0" y="426"/>
                  </a:moveTo>
                  <a:lnTo>
                    <a:pt x="306" y="104"/>
                  </a:lnTo>
                  <a:lnTo>
                    <a:pt x="306" y="0"/>
                  </a:lnTo>
                  <a:lnTo>
                    <a:pt x="0" y="426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37" name="Group 4"/>
          <p:cNvGrpSpPr/>
          <p:nvPr/>
        </p:nvGrpSpPr>
        <p:grpSpPr>
          <a:xfrm>
            <a:off x="2346741" y="4129143"/>
            <a:ext cx="9427614" cy="3149812"/>
            <a:chOff x="1156554" y="1909006"/>
            <a:chExt cx="3536276" cy="1181487"/>
          </a:xfrm>
        </p:grpSpPr>
        <p:sp>
          <p:nvSpPr>
            <p:cNvPr id="38" name="Rectangle 40"/>
            <p:cNvSpPr>
              <a:spLocks noChangeArrowheads="1"/>
            </p:cNvSpPr>
            <p:nvPr/>
          </p:nvSpPr>
          <p:spPr bwMode="auto">
            <a:xfrm>
              <a:off x="2515369" y="1909006"/>
              <a:ext cx="2177461" cy="404297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418/2024. (XII.23.) Korm. rendelet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1156554" y="1909006"/>
              <a:ext cx="1358816" cy="1181487"/>
            </a:xfrm>
            <a:custGeom>
              <a:avLst/>
              <a:gdLst>
                <a:gd name="T0" fmla="*/ 0 w 306"/>
                <a:gd name="T1" fmla="*/ 301 h 301"/>
                <a:gd name="T2" fmla="*/ 306 w 306"/>
                <a:gd name="T3" fmla="*/ 103 h 301"/>
                <a:gd name="T4" fmla="*/ 306 w 306"/>
                <a:gd name="T5" fmla="*/ 0 h 301"/>
                <a:gd name="T6" fmla="*/ 0 w 306"/>
                <a:gd name="T7" fmla="*/ 30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301">
                  <a:moveTo>
                    <a:pt x="0" y="301"/>
                  </a:moveTo>
                  <a:lnTo>
                    <a:pt x="306" y="103"/>
                  </a:lnTo>
                  <a:lnTo>
                    <a:pt x="306" y="0"/>
                  </a:lnTo>
                  <a:lnTo>
                    <a:pt x="0" y="301"/>
                  </a:ln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40" name="Group 5"/>
          <p:cNvGrpSpPr/>
          <p:nvPr/>
        </p:nvGrpSpPr>
        <p:grpSpPr>
          <a:xfrm>
            <a:off x="2346741" y="5437204"/>
            <a:ext cx="9427614" cy="1841750"/>
            <a:chOff x="1156554" y="2399657"/>
            <a:chExt cx="3536276" cy="690836"/>
          </a:xfrm>
        </p:grpSpPr>
        <p:sp>
          <p:nvSpPr>
            <p:cNvPr id="41" name="Rectangle 42"/>
            <p:cNvSpPr>
              <a:spLocks noChangeArrowheads="1"/>
            </p:cNvSpPr>
            <p:nvPr/>
          </p:nvSpPr>
          <p:spPr bwMode="auto">
            <a:xfrm>
              <a:off x="2515369" y="2399657"/>
              <a:ext cx="2177461" cy="404297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7/2024. (VI.24.) MK rendelet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1156554" y="2399657"/>
              <a:ext cx="1358816" cy="690836"/>
            </a:xfrm>
            <a:custGeom>
              <a:avLst/>
              <a:gdLst>
                <a:gd name="T0" fmla="*/ 0 w 306"/>
                <a:gd name="T1" fmla="*/ 176 h 176"/>
                <a:gd name="T2" fmla="*/ 306 w 306"/>
                <a:gd name="T3" fmla="*/ 103 h 176"/>
                <a:gd name="T4" fmla="*/ 306 w 306"/>
                <a:gd name="T5" fmla="*/ 0 h 176"/>
                <a:gd name="T6" fmla="*/ 0 w 306"/>
                <a:gd name="T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176">
                  <a:moveTo>
                    <a:pt x="0" y="176"/>
                  </a:moveTo>
                  <a:lnTo>
                    <a:pt x="306" y="103"/>
                  </a:lnTo>
                  <a:lnTo>
                    <a:pt x="306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43" name="Group 6"/>
          <p:cNvGrpSpPr/>
          <p:nvPr/>
        </p:nvGrpSpPr>
        <p:grpSpPr>
          <a:xfrm>
            <a:off x="2346741" y="6734803"/>
            <a:ext cx="9427614" cy="1077845"/>
            <a:chOff x="1156554" y="2886383"/>
            <a:chExt cx="3536276" cy="404297"/>
          </a:xfrm>
        </p:grpSpPr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>
              <a:off x="2515369" y="2886383"/>
              <a:ext cx="2177461" cy="404297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>
                  <a:solidFill>
                    <a:schemeClr val="bg1"/>
                  </a:solidFill>
                </a:rPr>
                <a:t>7/2024. (</a:t>
              </a:r>
              <a:r>
                <a:rPr lang="hu-HU" sz="3199" dirty="0" smtClean="0">
                  <a:solidFill>
                    <a:schemeClr val="bg1"/>
                  </a:solidFill>
                </a:rPr>
                <a:t>VIII.8.) SZTFH </a:t>
              </a:r>
              <a:r>
                <a:rPr lang="hu-HU" sz="3199" dirty="0">
                  <a:solidFill>
                    <a:schemeClr val="bg1"/>
                  </a:solidFill>
                </a:rPr>
                <a:t>rendelet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1156554" y="2886383"/>
              <a:ext cx="1358816" cy="404297"/>
            </a:xfrm>
            <a:custGeom>
              <a:avLst/>
              <a:gdLst>
                <a:gd name="T0" fmla="*/ 0 w 306"/>
                <a:gd name="T1" fmla="*/ 52 h 103"/>
                <a:gd name="T2" fmla="*/ 306 w 306"/>
                <a:gd name="T3" fmla="*/ 103 h 103"/>
                <a:gd name="T4" fmla="*/ 306 w 306"/>
                <a:gd name="T5" fmla="*/ 0 h 103"/>
                <a:gd name="T6" fmla="*/ 0 w 306"/>
                <a:gd name="T7" fmla="*/ 5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103">
                  <a:moveTo>
                    <a:pt x="0" y="52"/>
                  </a:moveTo>
                  <a:lnTo>
                    <a:pt x="306" y="103"/>
                  </a:lnTo>
                  <a:lnTo>
                    <a:pt x="306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50" name="Group 7"/>
          <p:cNvGrpSpPr/>
          <p:nvPr/>
        </p:nvGrpSpPr>
        <p:grpSpPr>
          <a:xfrm>
            <a:off x="2346741" y="7278953"/>
            <a:ext cx="9427614" cy="1841750"/>
            <a:chOff x="1156554" y="3090493"/>
            <a:chExt cx="3536276" cy="690836"/>
          </a:xfrm>
        </p:grpSpPr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2515369" y="3377032"/>
              <a:ext cx="2177461" cy="404297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10/2024</a:t>
              </a:r>
              <a:r>
                <a:rPr lang="hu-HU" sz="3199" dirty="0">
                  <a:solidFill>
                    <a:schemeClr val="bg1"/>
                  </a:solidFill>
                </a:rPr>
                <a:t>. (</a:t>
              </a:r>
              <a:r>
                <a:rPr lang="hu-HU" sz="3199" dirty="0" smtClean="0">
                  <a:solidFill>
                    <a:schemeClr val="bg1"/>
                  </a:solidFill>
                </a:rPr>
                <a:t>VI.24.) SZTFH </a:t>
              </a:r>
              <a:r>
                <a:rPr lang="hu-HU" sz="3199" dirty="0">
                  <a:solidFill>
                    <a:schemeClr val="bg1"/>
                  </a:solidFill>
                </a:rPr>
                <a:t>rendelet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1156554" y="3090493"/>
              <a:ext cx="1358816" cy="690836"/>
            </a:xfrm>
            <a:custGeom>
              <a:avLst/>
              <a:gdLst>
                <a:gd name="T0" fmla="*/ 0 w 306"/>
                <a:gd name="T1" fmla="*/ 0 h 176"/>
                <a:gd name="T2" fmla="*/ 306 w 306"/>
                <a:gd name="T3" fmla="*/ 176 h 176"/>
                <a:gd name="T4" fmla="*/ 306 w 306"/>
                <a:gd name="T5" fmla="*/ 73 h 176"/>
                <a:gd name="T6" fmla="*/ 0 w 306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176">
                  <a:moveTo>
                    <a:pt x="0" y="0"/>
                  </a:moveTo>
                  <a:lnTo>
                    <a:pt x="306" y="176"/>
                  </a:lnTo>
                  <a:lnTo>
                    <a:pt x="306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55" name="Group 8"/>
          <p:cNvGrpSpPr/>
          <p:nvPr/>
        </p:nvGrpSpPr>
        <p:grpSpPr>
          <a:xfrm>
            <a:off x="2346741" y="7278955"/>
            <a:ext cx="9427614" cy="3160273"/>
            <a:chOff x="1156554" y="3090493"/>
            <a:chExt cx="3536276" cy="1185411"/>
          </a:xfrm>
        </p:grpSpPr>
        <p:sp>
          <p:nvSpPr>
            <p:cNvPr id="56" name="Rectangle 48"/>
            <p:cNvSpPr>
              <a:spLocks noChangeArrowheads="1"/>
            </p:cNvSpPr>
            <p:nvPr/>
          </p:nvSpPr>
          <p:spPr bwMode="auto">
            <a:xfrm>
              <a:off x="2515369" y="3871607"/>
              <a:ext cx="2177461" cy="404297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1/2025. (I.31.) </a:t>
              </a:r>
              <a:r>
                <a:rPr lang="hu-HU" sz="3199" dirty="0">
                  <a:solidFill>
                    <a:schemeClr val="bg1"/>
                  </a:solidFill>
                </a:rPr>
                <a:t>SZTFH rendelet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1156554" y="3090493"/>
              <a:ext cx="1358816" cy="1185411"/>
            </a:xfrm>
            <a:custGeom>
              <a:avLst/>
              <a:gdLst>
                <a:gd name="T0" fmla="*/ 0 w 306"/>
                <a:gd name="T1" fmla="*/ 0 h 302"/>
                <a:gd name="T2" fmla="*/ 306 w 306"/>
                <a:gd name="T3" fmla="*/ 302 h 302"/>
                <a:gd name="T4" fmla="*/ 306 w 306"/>
                <a:gd name="T5" fmla="*/ 199 h 302"/>
                <a:gd name="T6" fmla="*/ 0 w 306"/>
                <a:gd name="T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302">
                  <a:moveTo>
                    <a:pt x="0" y="0"/>
                  </a:moveTo>
                  <a:lnTo>
                    <a:pt x="306" y="302"/>
                  </a:lnTo>
                  <a:lnTo>
                    <a:pt x="306" y="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61" name="Group 9"/>
          <p:cNvGrpSpPr/>
          <p:nvPr/>
        </p:nvGrpSpPr>
        <p:grpSpPr>
          <a:xfrm>
            <a:off x="2536940" y="7445066"/>
            <a:ext cx="9237416" cy="4457868"/>
            <a:chOff x="1156554" y="3090493"/>
            <a:chExt cx="3464933" cy="1672136"/>
          </a:xfrm>
        </p:grpSpPr>
        <p:sp>
          <p:nvSpPr>
            <p:cNvPr id="64" name="Rectangle 50"/>
            <p:cNvSpPr>
              <a:spLocks noChangeArrowheads="1"/>
            </p:cNvSpPr>
            <p:nvPr/>
          </p:nvSpPr>
          <p:spPr bwMode="auto">
            <a:xfrm>
              <a:off x="2447710" y="4358332"/>
              <a:ext cx="2173777" cy="404297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2/2025</a:t>
              </a:r>
              <a:r>
                <a:rPr lang="hu-HU" sz="3199" dirty="0">
                  <a:solidFill>
                    <a:schemeClr val="bg1"/>
                  </a:solidFill>
                </a:rPr>
                <a:t>. (</a:t>
              </a:r>
              <a:r>
                <a:rPr lang="hu-HU" sz="3199" dirty="0" smtClean="0">
                  <a:solidFill>
                    <a:schemeClr val="bg1"/>
                  </a:solidFill>
                </a:rPr>
                <a:t>I.31</a:t>
              </a:r>
              <a:r>
                <a:rPr lang="hu-HU" sz="3199" dirty="0">
                  <a:solidFill>
                    <a:schemeClr val="bg1"/>
                  </a:solidFill>
                </a:rPr>
                <a:t>.) SZTFH rendelet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65" name="Freeform 51"/>
            <p:cNvSpPr>
              <a:spLocks/>
            </p:cNvSpPr>
            <p:nvPr/>
          </p:nvSpPr>
          <p:spPr bwMode="auto">
            <a:xfrm>
              <a:off x="1156554" y="3090493"/>
              <a:ext cx="1291155" cy="1672136"/>
            </a:xfrm>
            <a:custGeom>
              <a:avLst/>
              <a:gdLst>
                <a:gd name="T0" fmla="*/ 0 w 306"/>
                <a:gd name="T1" fmla="*/ 0 h 426"/>
                <a:gd name="T2" fmla="*/ 306 w 306"/>
                <a:gd name="T3" fmla="*/ 426 h 426"/>
                <a:gd name="T4" fmla="*/ 306 w 306"/>
                <a:gd name="T5" fmla="*/ 323 h 426"/>
                <a:gd name="T6" fmla="*/ 0 w 306"/>
                <a:gd name="T7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426">
                  <a:moveTo>
                    <a:pt x="0" y="0"/>
                  </a:moveTo>
                  <a:lnTo>
                    <a:pt x="306" y="426"/>
                  </a:lnTo>
                  <a:lnTo>
                    <a:pt x="306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sp>
        <p:nvSpPr>
          <p:cNvPr id="67" name="Freeform 74"/>
          <p:cNvSpPr>
            <a:spLocks noChangeArrowheads="1"/>
          </p:cNvSpPr>
          <p:nvPr/>
        </p:nvSpPr>
        <p:spPr bwMode="auto">
          <a:xfrm>
            <a:off x="2065432" y="6859795"/>
            <a:ext cx="554424" cy="606993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68" name="Group 115"/>
          <p:cNvGrpSpPr/>
          <p:nvPr/>
        </p:nvGrpSpPr>
        <p:grpSpPr>
          <a:xfrm>
            <a:off x="260087" y="5510194"/>
            <a:ext cx="3881704" cy="3881688"/>
            <a:chOff x="3845560" y="1933259"/>
            <a:chExt cx="470536" cy="470534"/>
          </a:xfrm>
          <a:solidFill>
            <a:schemeClr val="accent2"/>
          </a:solidFill>
        </p:grpSpPr>
        <p:sp>
          <p:nvSpPr>
            <p:cNvPr id="71" name="Oval 24"/>
            <p:cNvSpPr>
              <a:spLocks noChangeArrowheads="1"/>
            </p:cNvSpPr>
            <p:nvPr/>
          </p:nvSpPr>
          <p:spPr bwMode="auto">
            <a:xfrm>
              <a:off x="3845560" y="1933259"/>
              <a:ext cx="470536" cy="470534"/>
            </a:xfrm>
            <a:prstGeom prst="ellipse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83" name="Oval 24"/>
            <p:cNvSpPr>
              <a:spLocks noChangeArrowheads="1"/>
            </p:cNvSpPr>
            <p:nvPr/>
          </p:nvSpPr>
          <p:spPr bwMode="auto">
            <a:xfrm>
              <a:off x="3885565" y="1973263"/>
              <a:ext cx="390525" cy="390525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sp>
        <p:nvSpPr>
          <p:cNvPr id="84" name="Rectangle 27"/>
          <p:cNvSpPr/>
          <p:nvPr/>
        </p:nvSpPr>
        <p:spPr>
          <a:xfrm>
            <a:off x="13129868" y="2756531"/>
            <a:ext cx="10813231" cy="954107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just"/>
            <a:r>
              <a:rPr lang="hu-HU" sz="2800" b="1" dirty="0">
                <a:solidFill>
                  <a:schemeClr val="accent1"/>
                </a:solidFill>
              </a:rPr>
              <a:t>Magyarország </a:t>
            </a:r>
            <a:r>
              <a:rPr lang="hu-HU" sz="2800" b="1" dirty="0" err="1">
                <a:solidFill>
                  <a:schemeClr val="accent1"/>
                </a:solidFill>
              </a:rPr>
              <a:t>kiberbiztonságáról</a:t>
            </a:r>
            <a:r>
              <a:rPr lang="hu-HU" sz="2800" b="1" dirty="0">
                <a:solidFill>
                  <a:schemeClr val="accent1"/>
                </a:solidFill>
              </a:rPr>
              <a:t> (a továbbiakban: </a:t>
            </a:r>
            <a:r>
              <a:rPr lang="hu-HU" sz="2800" b="1" dirty="0" err="1">
                <a:solidFill>
                  <a:schemeClr val="accent1"/>
                </a:solidFill>
              </a:rPr>
              <a:t>Kiberbiztonsági</a:t>
            </a:r>
            <a:r>
              <a:rPr lang="hu-HU" sz="2800" b="1" dirty="0">
                <a:solidFill>
                  <a:schemeClr val="accent1"/>
                </a:solidFill>
              </a:rPr>
              <a:t> tv</a:t>
            </a:r>
            <a:r>
              <a:rPr lang="hu-HU" sz="2800" b="1" dirty="0" smtClean="0">
                <a:solidFill>
                  <a:schemeClr val="accent1"/>
                </a:solidFill>
              </a:rPr>
              <a:t>.)</a:t>
            </a:r>
            <a:endParaRPr lang="hu-HU" sz="2800" b="1" dirty="0">
              <a:solidFill>
                <a:schemeClr val="accent1"/>
              </a:solidFill>
            </a:endParaRPr>
          </a:p>
        </p:txBody>
      </p:sp>
      <p:sp>
        <p:nvSpPr>
          <p:cNvPr id="85" name="Rectangle 33"/>
          <p:cNvSpPr/>
          <p:nvPr/>
        </p:nvSpPr>
        <p:spPr>
          <a:xfrm>
            <a:off x="13129869" y="4132464"/>
            <a:ext cx="10813231" cy="954107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just"/>
            <a:r>
              <a:rPr lang="hu-HU" sz="2800" b="1" dirty="0">
                <a:solidFill>
                  <a:schemeClr val="accent2"/>
                </a:solidFill>
              </a:rPr>
              <a:t>Magyarország </a:t>
            </a:r>
            <a:r>
              <a:rPr lang="hu-HU" sz="2800" b="1" dirty="0" err="1">
                <a:solidFill>
                  <a:schemeClr val="accent2"/>
                </a:solidFill>
              </a:rPr>
              <a:t>kiberbiztonságáról</a:t>
            </a:r>
            <a:r>
              <a:rPr lang="hu-HU" sz="2800" b="1" dirty="0">
                <a:solidFill>
                  <a:schemeClr val="accent2"/>
                </a:solidFill>
              </a:rPr>
              <a:t> szóló </a:t>
            </a:r>
            <a:r>
              <a:rPr lang="hu-HU" sz="2800" b="1" dirty="0" smtClean="0">
                <a:solidFill>
                  <a:schemeClr val="accent2"/>
                </a:solidFill>
              </a:rPr>
              <a:t>törvény végrehajtásáról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86" name="Rectangle 32"/>
          <p:cNvSpPr/>
          <p:nvPr/>
        </p:nvSpPr>
        <p:spPr>
          <a:xfrm>
            <a:off x="13170395" y="5223953"/>
            <a:ext cx="10813231" cy="1384995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just"/>
            <a:r>
              <a:rPr lang="hu-HU" sz="2800" b="1" dirty="0" smtClean="0">
                <a:solidFill>
                  <a:schemeClr val="accent3"/>
                </a:solidFill>
              </a:rPr>
              <a:t>A </a:t>
            </a:r>
            <a:r>
              <a:rPr lang="hu-HU" sz="2800" b="1" dirty="0">
                <a:solidFill>
                  <a:schemeClr val="accent3"/>
                </a:solidFill>
              </a:rPr>
              <a:t>biztonsági osztályba sorolás követelményeiről, valamint az egyes biztonsági osztályok esetében alkalmazandó konkrét védelmi intézkedésekről </a:t>
            </a:r>
            <a:endParaRPr lang="en-US" sz="2800" b="1" dirty="0">
              <a:solidFill>
                <a:schemeClr val="accent3"/>
              </a:solidFill>
            </a:endParaRPr>
          </a:p>
        </p:txBody>
      </p:sp>
      <p:sp>
        <p:nvSpPr>
          <p:cNvPr id="87" name="Rectangle 31"/>
          <p:cNvSpPr/>
          <p:nvPr/>
        </p:nvSpPr>
        <p:spPr>
          <a:xfrm>
            <a:off x="13170395" y="6586455"/>
            <a:ext cx="10813231" cy="1384995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just"/>
            <a:r>
              <a:rPr lang="hu-HU" sz="2800" b="1" dirty="0" smtClean="0">
                <a:solidFill>
                  <a:schemeClr val="accent4"/>
                </a:solidFill>
              </a:rPr>
              <a:t>A </a:t>
            </a:r>
            <a:r>
              <a:rPr lang="hu-HU" sz="2800" b="1" dirty="0" err="1">
                <a:solidFill>
                  <a:schemeClr val="accent4"/>
                </a:solidFill>
              </a:rPr>
              <a:t>kiberbiztonsági</a:t>
            </a:r>
            <a:r>
              <a:rPr lang="hu-HU" sz="2800" b="1" dirty="0">
                <a:solidFill>
                  <a:schemeClr val="accent4"/>
                </a:solidFill>
              </a:rPr>
              <a:t> audit végrehajtására jogosult </a:t>
            </a:r>
            <a:r>
              <a:rPr lang="hu-HU" sz="2800" b="1" dirty="0" err="1">
                <a:solidFill>
                  <a:schemeClr val="accent4"/>
                </a:solidFill>
              </a:rPr>
              <a:t>auditorok</a:t>
            </a:r>
            <a:r>
              <a:rPr lang="hu-HU" sz="2800" b="1" dirty="0">
                <a:solidFill>
                  <a:schemeClr val="accent4"/>
                </a:solidFill>
              </a:rPr>
              <a:t> nyilvántartásáról és az auditorral szemben támasztott követelményekről</a:t>
            </a:r>
            <a:endParaRPr lang="en-US" sz="2800" b="1" dirty="0">
              <a:solidFill>
                <a:schemeClr val="accent4"/>
              </a:solidFill>
            </a:endParaRPr>
          </a:p>
        </p:txBody>
      </p:sp>
      <p:sp>
        <p:nvSpPr>
          <p:cNvPr id="88" name="Rectangle 30"/>
          <p:cNvSpPr/>
          <p:nvPr/>
        </p:nvSpPr>
        <p:spPr>
          <a:xfrm>
            <a:off x="13170397" y="8104285"/>
            <a:ext cx="10813231" cy="954107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just"/>
            <a:r>
              <a:rPr lang="hu-HU" sz="2800" b="1" dirty="0">
                <a:solidFill>
                  <a:schemeClr val="accent5"/>
                </a:solidFill>
              </a:rPr>
              <a:t>A</a:t>
            </a:r>
            <a:r>
              <a:rPr lang="hu-HU" sz="2800" b="1" dirty="0" smtClean="0">
                <a:solidFill>
                  <a:schemeClr val="accent5"/>
                </a:solidFill>
              </a:rPr>
              <a:t>z </a:t>
            </a:r>
            <a:r>
              <a:rPr lang="hu-HU" sz="2800" b="1" dirty="0" err="1">
                <a:solidFill>
                  <a:schemeClr val="accent5"/>
                </a:solidFill>
              </a:rPr>
              <a:t>IoT</a:t>
            </a:r>
            <a:r>
              <a:rPr lang="hu-HU" sz="2800" b="1" dirty="0">
                <a:solidFill>
                  <a:schemeClr val="accent5"/>
                </a:solidFill>
              </a:rPr>
              <a:t>-eszközök nemzeti </a:t>
            </a:r>
            <a:r>
              <a:rPr lang="hu-HU" sz="2800" b="1" dirty="0" err="1">
                <a:solidFill>
                  <a:schemeClr val="accent5"/>
                </a:solidFill>
              </a:rPr>
              <a:t>kiberbiztonsági</a:t>
            </a:r>
            <a:r>
              <a:rPr lang="hu-HU" sz="2800" b="1" dirty="0">
                <a:solidFill>
                  <a:schemeClr val="accent5"/>
                </a:solidFill>
              </a:rPr>
              <a:t> tanúsítási rendszeréről</a:t>
            </a:r>
            <a:endParaRPr lang="en-US" sz="2800" b="1" dirty="0">
              <a:solidFill>
                <a:schemeClr val="accent5"/>
              </a:solidFill>
            </a:endParaRPr>
          </a:p>
        </p:txBody>
      </p:sp>
      <p:sp>
        <p:nvSpPr>
          <p:cNvPr id="89" name="Rectangle 29"/>
          <p:cNvSpPr/>
          <p:nvPr/>
        </p:nvSpPr>
        <p:spPr>
          <a:xfrm>
            <a:off x="13129868" y="9413917"/>
            <a:ext cx="10813231" cy="954107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just"/>
            <a:r>
              <a:rPr lang="hu-HU" sz="2800" b="1" dirty="0">
                <a:solidFill>
                  <a:schemeClr val="accent6"/>
                </a:solidFill>
              </a:rPr>
              <a:t>A</a:t>
            </a:r>
            <a:r>
              <a:rPr lang="hu-HU" sz="2800" b="1" dirty="0" smtClean="0">
                <a:solidFill>
                  <a:schemeClr val="accent6"/>
                </a:solidFill>
              </a:rPr>
              <a:t> </a:t>
            </a:r>
            <a:r>
              <a:rPr lang="hu-HU" sz="2800" b="1" dirty="0" err="1">
                <a:solidFill>
                  <a:schemeClr val="accent6"/>
                </a:solidFill>
              </a:rPr>
              <a:t>kiberbiztonsági</a:t>
            </a:r>
            <a:r>
              <a:rPr lang="hu-HU" sz="2800" b="1" dirty="0">
                <a:solidFill>
                  <a:schemeClr val="accent6"/>
                </a:solidFill>
              </a:rPr>
              <a:t> audit lefolytatásának rendjéről és a </a:t>
            </a:r>
            <a:r>
              <a:rPr lang="hu-HU" sz="2800" b="1" dirty="0" err="1">
                <a:solidFill>
                  <a:schemeClr val="accent6"/>
                </a:solidFill>
              </a:rPr>
              <a:t>kiberbiztonsági</a:t>
            </a:r>
            <a:r>
              <a:rPr lang="hu-HU" sz="2800" b="1" dirty="0">
                <a:solidFill>
                  <a:schemeClr val="accent6"/>
                </a:solidFill>
              </a:rPr>
              <a:t> audit legmagasabb díjáról</a:t>
            </a:r>
            <a:endParaRPr lang="en-US" sz="2800" b="1" dirty="0">
              <a:solidFill>
                <a:schemeClr val="accent6"/>
              </a:solidFill>
            </a:endParaRPr>
          </a:p>
        </p:txBody>
      </p:sp>
      <p:sp>
        <p:nvSpPr>
          <p:cNvPr id="90" name="Rectangle 28"/>
          <p:cNvSpPr/>
          <p:nvPr/>
        </p:nvSpPr>
        <p:spPr>
          <a:xfrm>
            <a:off x="13170396" y="11067832"/>
            <a:ext cx="10813231" cy="52322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just"/>
            <a:r>
              <a:rPr lang="hu-H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hu-HU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kiberbiztonsági</a:t>
            </a:r>
            <a:r>
              <a:rPr lang="hu-H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felügyeleti díjról 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42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-1"/>
            <a:ext cx="24377648" cy="2379668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4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0" y="66109"/>
            <a:ext cx="245790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Mikor érintett az SZTFH kiberbiztonsági felügyeletében egy szervezet ?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373240" y="2779776"/>
            <a:ext cx="23631164" cy="1255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3500" b="1" dirty="0" smtClean="0">
                <a:solidFill>
                  <a:schemeClr val="accent1"/>
                </a:solidFill>
              </a:rPr>
              <a:t>Az SZTFH kizárólag a </a:t>
            </a:r>
            <a:r>
              <a:rPr lang="hu-HU" sz="3500" b="1" dirty="0" smtClean="0">
                <a:solidFill>
                  <a:srgbClr val="8F2842"/>
                </a:solidFill>
              </a:rPr>
              <a:t>Kiberbiztonsági tv. 1. § (1) bekezdés d) és e) pontja szerinti</a:t>
            </a:r>
            <a:r>
              <a:rPr lang="hu-HU" sz="3500" b="1" dirty="0" smtClean="0">
                <a:solidFill>
                  <a:schemeClr val="accent1"/>
                </a:solidFill>
              </a:rPr>
              <a:t> – az a) pont hatálya alá nem tartozó – </a:t>
            </a:r>
            <a:r>
              <a:rPr lang="hu-HU" sz="3500" b="1" dirty="0" smtClean="0">
                <a:solidFill>
                  <a:srgbClr val="8F2842"/>
                </a:solidFill>
              </a:rPr>
              <a:t>szervezetek</a:t>
            </a:r>
            <a:r>
              <a:rPr lang="hu-HU" sz="3500" b="1" dirty="0" smtClean="0">
                <a:solidFill>
                  <a:schemeClr val="accent1"/>
                </a:solidFill>
              </a:rPr>
              <a:t> elektronikus információs rendszerei (a továbbiakban: EIR) esetében lát el felügyeletet.</a:t>
            </a:r>
          </a:p>
          <a:p>
            <a:pPr algn="just"/>
            <a:endParaRPr lang="hu-HU" sz="3500" b="1" dirty="0" smtClean="0">
              <a:solidFill>
                <a:schemeClr val="accent1"/>
              </a:solidFill>
            </a:endParaRPr>
          </a:p>
          <a:p>
            <a:pPr algn="just"/>
            <a:r>
              <a:rPr lang="hu-HU" sz="3500" b="1" dirty="0" smtClean="0">
                <a:solidFill>
                  <a:schemeClr val="accent1"/>
                </a:solidFill>
              </a:rPr>
              <a:t>Vagyis kizárólag </a:t>
            </a:r>
          </a:p>
          <a:p>
            <a:pPr algn="just"/>
            <a:endParaRPr lang="hu-HU" sz="3500" b="1" dirty="0" smtClean="0">
              <a:solidFill>
                <a:schemeClr val="accent1"/>
              </a:solidFill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hu-HU" sz="3500" b="1" dirty="0" smtClean="0">
                <a:solidFill>
                  <a:schemeClr val="accent1"/>
                </a:solidFill>
              </a:rPr>
              <a:t>azon kiemelten kockázatos, illetve kockázatos ágazatokban működő szervezetek esetében, amelyek a kis- és középvállalkozásokról, fejlődésük támogatásáról szóló törvény szerint </a:t>
            </a:r>
            <a:r>
              <a:rPr lang="hu-HU" sz="3500" b="1" dirty="0" smtClean="0">
                <a:solidFill>
                  <a:srgbClr val="8F2842"/>
                </a:solidFill>
              </a:rPr>
              <a:t>középvállalkozásoknak minősülnek vagy meghaladják a középvállalkozásokra vonatkozóan előírt küszöbértékeket</a:t>
            </a:r>
            <a:r>
              <a:rPr lang="hu-HU" sz="3500" b="1" dirty="0" smtClean="0">
                <a:solidFill>
                  <a:schemeClr val="accent1"/>
                </a:solidFill>
              </a:rPr>
              <a:t> és nem minősülnek a törvényi felsorolásban szereplő közigazgatási ágazathoz tartozó szervezetnek;</a:t>
            </a:r>
          </a:p>
          <a:p>
            <a:pPr marL="742950" indent="-742950" algn="just">
              <a:buFont typeface="+mj-lt"/>
              <a:buAutoNum type="arabicPeriod"/>
            </a:pPr>
            <a:endParaRPr lang="hu-HU" sz="3500" b="1" dirty="0" smtClean="0">
              <a:solidFill>
                <a:schemeClr val="accent1"/>
              </a:solidFill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hu-HU" sz="3500" b="1" dirty="0" smtClean="0">
                <a:solidFill>
                  <a:srgbClr val="8F2842"/>
                </a:solidFill>
              </a:rPr>
              <a:t>méretüktől</a:t>
            </a:r>
            <a:r>
              <a:rPr lang="hu-HU" sz="3500" b="1" dirty="0" smtClean="0">
                <a:solidFill>
                  <a:schemeClr val="accent1"/>
                </a:solidFill>
              </a:rPr>
              <a:t> </a:t>
            </a:r>
            <a:r>
              <a:rPr lang="hu-HU" sz="3500" b="1" dirty="0" smtClean="0">
                <a:solidFill>
                  <a:srgbClr val="8F2842"/>
                </a:solidFill>
              </a:rPr>
              <a:t>függetlenül</a:t>
            </a:r>
            <a:r>
              <a:rPr lang="hu-HU" sz="3500" b="1" dirty="0" smtClean="0">
                <a:solidFill>
                  <a:schemeClr val="accent1"/>
                </a:solidFill>
              </a:rPr>
              <a:t>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sz="3500" b="1" dirty="0" smtClean="0">
                <a:solidFill>
                  <a:srgbClr val="002060"/>
                </a:solidFill>
              </a:rPr>
              <a:t>elektronikus hírközlési szolgáltató,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sz="3500" b="1" dirty="0" smtClean="0">
                <a:solidFill>
                  <a:srgbClr val="002060"/>
                </a:solidFill>
              </a:rPr>
              <a:t>bizalmi szolgáltató,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sz="3500" b="1" dirty="0" smtClean="0">
                <a:solidFill>
                  <a:srgbClr val="002060"/>
                </a:solidFill>
              </a:rPr>
              <a:t>DNS-szolgáltató,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sz="3500" b="1" dirty="0" smtClean="0">
                <a:solidFill>
                  <a:srgbClr val="002060"/>
                </a:solidFill>
              </a:rPr>
              <a:t>legfelső szintű </a:t>
            </a:r>
            <a:r>
              <a:rPr lang="hu-HU" sz="3500" b="1" dirty="0" err="1" smtClean="0">
                <a:solidFill>
                  <a:srgbClr val="002060"/>
                </a:solidFill>
              </a:rPr>
              <a:t>doménnév</a:t>
            </a:r>
            <a:r>
              <a:rPr lang="hu-HU" sz="3500" b="1" dirty="0" smtClean="0">
                <a:solidFill>
                  <a:srgbClr val="002060"/>
                </a:solidFill>
              </a:rPr>
              <a:t>-nyilvántartó,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sz="3500" b="1" dirty="0" err="1" smtClean="0">
                <a:solidFill>
                  <a:srgbClr val="002060"/>
                </a:solidFill>
              </a:rPr>
              <a:t>doménnév</a:t>
            </a:r>
            <a:r>
              <a:rPr lang="hu-HU" sz="3500" b="1" dirty="0" smtClean="0">
                <a:solidFill>
                  <a:srgbClr val="002060"/>
                </a:solidFill>
              </a:rPr>
              <a:t>-regisztrációt végző szolgáltató</a:t>
            </a:r>
          </a:p>
          <a:p>
            <a:pPr lvl="2"/>
            <a:r>
              <a:rPr lang="hu-HU" sz="3500" b="1" dirty="0" smtClean="0">
                <a:solidFill>
                  <a:srgbClr val="002060"/>
                </a:solidFill>
              </a:rPr>
              <a:t>amennyiben </a:t>
            </a:r>
            <a:r>
              <a:rPr lang="hu-HU" sz="3500" b="1" dirty="0" smtClean="0">
                <a:solidFill>
                  <a:schemeClr val="accent1"/>
                </a:solidFill>
              </a:rPr>
              <a:t>nem minősülnek a törvényi felsorolásban szereplő közigazgatási ágazathoz tartozó szervezetnek.</a:t>
            </a:r>
            <a:endParaRPr lang="hu-HU" sz="3500" b="1" dirty="0" smtClean="0">
              <a:solidFill>
                <a:srgbClr val="002060"/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hu-HU" sz="3600" b="1" dirty="0">
              <a:solidFill>
                <a:schemeClr val="accent1"/>
              </a:solidFill>
            </a:endParaRPr>
          </a:p>
          <a:p>
            <a:pPr marL="742950" indent="-742950" algn="just">
              <a:buFont typeface="+mj-lt"/>
              <a:buAutoNum type="arabicPeriod"/>
            </a:pPr>
            <a:endParaRPr lang="hu-HU" sz="3600" b="1" dirty="0" smtClean="0">
              <a:solidFill>
                <a:schemeClr val="accent1"/>
              </a:solidFill>
            </a:endParaRPr>
          </a:p>
          <a:p>
            <a:pPr marL="742950" indent="-742950" algn="just">
              <a:buFont typeface="+mj-lt"/>
              <a:buAutoNum type="arabicPeriod"/>
            </a:pPr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7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5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93357" y="312755"/>
            <a:ext cx="23329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Kiberbiztonsági felügyeletben érintett ágazatok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grpSp>
        <p:nvGrpSpPr>
          <p:cNvPr id="50" name="Group 11"/>
          <p:cNvGrpSpPr/>
          <p:nvPr/>
        </p:nvGrpSpPr>
        <p:grpSpPr>
          <a:xfrm>
            <a:off x="2757338" y="2702553"/>
            <a:ext cx="8848165" cy="4452651"/>
            <a:chOff x="1156554" y="1422271"/>
            <a:chExt cx="3318926" cy="1670179"/>
          </a:xfrm>
        </p:grpSpPr>
        <p:sp>
          <p:nvSpPr>
            <p:cNvPr id="51" name="Rectangle 53"/>
            <p:cNvSpPr>
              <a:spLocks noChangeArrowheads="1"/>
            </p:cNvSpPr>
            <p:nvPr/>
          </p:nvSpPr>
          <p:spPr bwMode="auto">
            <a:xfrm>
              <a:off x="2518035" y="1422271"/>
              <a:ext cx="1957445" cy="355212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Energia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1156554" y="1422271"/>
              <a:ext cx="1361484" cy="1670179"/>
            </a:xfrm>
            <a:custGeom>
              <a:avLst/>
              <a:gdLst>
                <a:gd name="T0" fmla="*/ 0 w 307"/>
                <a:gd name="T1" fmla="*/ 489 h 489"/>
                <a:gd name="T2" fmla="*/ 307 w 307"/>
                <a:gd name="T3" fmla="*/ 104 h 489"/>
                <a:gd name="T4" fmla="*/ 307 w 307"/>
                <a:gd name="T5" fmla="*/ 0 h 489"/>
                <a:gd name="T6" fmla="*/ 0 w 307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489">
                  <a:moveTo>
                    <a:pt x="0" y="489"/>
                  </a:moveTo>
                  <a:lnTo>
                    <a:pt x="307" y="104"/>
                  </a:lnTo>
                  <a:lnTo>
                    <a:pt x="307" y="0"/>
                  </a:lnTo>
                  <a:lnTo>
                    <a:pt x="0" y="489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54" name="Group 10"/>
          <p:cNvGrpSpPr/>
          <p:nvPr/>
        </p:nvGrpSpPr>
        <p:grpSpPr>
          <a:xfrm>
            <a:off x="2757338" y="3849861"/>
            <a:ext cx="8848165" cy="3305342"/>
            <a:chOff x="1156554" y="1852624"/>
            <a:chExt cx="3318926" cy="1239826"/>
          </a:xfrm>
        </p:grpSpPr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>
              <a:off x="2518035" y="1852624"/>
              <a:ext cx="1957445" cy="351797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Közlekedés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1156554" y="1852624"/>
              <a:ext cx="1361484" cy="1239826"/>
            </a:xfrm>
            <a:custGeom>
              <a:avLst/>
              <a:gdLst>
                <a:gd name="T0" fmla="*/ 0 w 307"/>
                <a:gd name="T1" fmla="*/ 363 h 363"/>
                <a:gd name="T2" fmla="*/ 307 w 307"/>
                <a:gd name="T3" fmla="*/ 103 h 363"/>
                <a:gd name="T4" fmla="*/ 307 w 307"/>
                <a:gd name="T5" fmla="*/ 0 h 363"/>
                <a:gd name="T6" fmla="*/ 0 w 307"/>
                <a:gd name="T7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363">
                  <a:moveTo>
                    <a:pt x="0" y="363"/>
                  </a:moveTo>
                  <a:lnTo>
                    <a:pt x="307" y="103"/>
                  </a:lnTo>
                  <a:lnTo>
                    <a:pt x="307" y="0"/>
                  </a:lnTo>
                  <a:lnTo>
                    <a:pt x="0" y="363"/>
                  </a:ln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58" name="Group 9"/>
          <p:cNvGrpSpPr/>
          <p:nvPr/>
        </p:nvGrpSpPr>
        <p:grpSpPr>
          <a:xfrm>
            <a:off x="2757338" y="4978958"/>
            <a:ext cx="8848165" cy="2176246"/>
            <a:chOff x="1156554" y="2276145"/>
            <a:chExt cx="3318926" cy="816305"/>
          </a:xfrm>
        </p:grpSpPr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2518035" y="2276145"/>
              <a:ext cx="1957445" cy="355212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Egészségügy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65" name="Freeform 58"/>
            <p:cNvSpPr>
              <a:spLocks/>
            </p:cNvSpPr>
            <p:nvPr/>
          </p:nvSpPr>
          <p:spPr bwMode="auto">
            <a:xfrm>
              <a:off x="1156554" y="2276145"/>
              <a:ext cx="1361484" cy="816305"/>
            </a:xfrm>
            <a:custGeom>
              <a:avLst/>
              <a:gdLst>
                <a:gd name="T0" fmla="*/ 0 w 307"/>
                <a:gd name="T1" fmla="*/ 239 h 239"/>
                <a:gd name="T2" fmla="*/ 307 w 307"/>
                <a:gd name="T3" fmla="*/ 104 h 239"/>
                <a:gd name="T4" fmla="*/ 307 w 307"/>
                <a:gd name="T5" fmla="*/ 0 h 239"/>
                <a:gd name="T6" fmla="*/ 0 w 307"/>
                <a:gd name="T7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239">
                  <a:moveTo>
                    <a:pt x="0" y="239"/>
                  </a:moveTo>
                  <a:lnTo>
                    <a:pt x="307" y="104"/>
                  </a:lnTo>
                  <a:lnTo>
                    <a:pt x="307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66" name="Group 8"/>
          <p:cNvGrpSpPr/>
          <p:nvPr/>
        </p:nvGrpSpPr>
        <p:grpSpPr>
          <a:xfrm>
            <a:off x="2757338" y="6117162"/>
            <a:ext cx="8848165" cy="1038042"/>
            <a:chOff x="1156554" y="2703083"/>
            <a:chExt cx="3318926" cy="389367"/>
          </a:xfrm>
        </p:grpSpPr>
        <p:sp>
          <p:nvSpPr>
            <p:cNvPr id="67" name="Rectangle 59"/>
            <p:cNvSpPr>
              <a:spLocks noChangeArrowheads="1"/>
            </p:cNvSpPr>
            <p:nvPr/>
          </p:nvSpPr>
          <p:spPr bwMode="auto">
            <a:xfrm>
              <a:off x="2518035" y="2703083"/>
              <a:ext cx="1957445" cy="351797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Víz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89" name="Freeform 60"/>
            <p:cNvSpPr>
              <a:spLocks/>
            </p:cNvSpPr>
            <p:nvPr/>
          </p:nvSpPr>
          <p:spPr bwMode="auto">
            <a:xfrm>
              <a:off x="1156554" y="2703083"/>
              <a:ext cx="1361484" cy="389367"/>
            </a:xfrm>
            <a:custGeom>
              <a:avLst/>
              <a:gdLst>
                <a:gd name="T0" fmla="*/ 0 w 307"/>
                <a:gd name="T1" fmla="*/ 114 h 114"/>
                <a:gd name="T2" fmla="*/ 307 w 307"/>
                <a:gd name="T3" fmla="*/ 103 h 114"/>
                <a:gd name="T4" fmla="*/ 307 w 307"/>
                <a:gd name="T5" fmla="*/ 0 h 114"/>
                <a:gd name="T6" fmla="*/ 0 w 307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114">
                  <a:moveTo>
                    <a:pt x="0" y="114"/>
                  </a:moveTo>
                  <a:lnTo>
                    <a:pt x="307" y="103"/>
                  </a:lnTo>
                  <a:lnTo>
                    <a:pt x="307" y="0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90" name="Group 7"/>
          <p:cNvGrpSpPr/>
          <p:nvPr/>
        </p:nvGrpSpPr>
        <p:grpSpPr>
          <a:xfrm>
            <a:off x="2757338" y="7155204"/>
            <a:ext cx="8848165" cy="1038042"/>
            <a:chOff x="1156554" y="3092450"/>
            <a:chExt cx="3318926" cy="389367"/>
          </a:xfrm>
        </p:grpSpPr>
        <p:sp>
          <p:nvSpPr>
            <p:cNvPr id="91" name="Rectangle 61"/>
            <p:cNvSpPr>
              <a:spLocks noChangeArrowheads="1"/>
            </p:cNvSpPr>
            <p:nvPr/>
          </p:nvSpPr>
          <p:spPr bwMode="auto">
            <a:xfrm>
              <a:off x="2518035" y="3130019"/>
              <a:ext cx="1957445" cy="351797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Gyógyszeripar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92" name="Freeform 62"/>
            <p:cNvSpPr>
              <a:spLocks/>
            </p:cNvSpPr>
            <p:nvPr/>
          </p:nvSpPr>
          <p:spPr bwMode="auto">
            <a:xfrm>
              <a:off x="1156554" y="3092450"/>
              <a:ext cx="1361484" cy="389367"/>
            </a:xfrm>
            <a:custGeom>
              <a:avLst/>
              <a:gdLst>
                <a:gd name="T0" fmla="*/ 0 w 307"/>
                <a:gd name="T1" fmla="*/ 0 h 114"/>
                <a:gd name="T2" fmla="*/ 307 w 307"/>
                <a:gd name="T3" fmla="*/ 114 h 114"/>
                <a:gd name="T4" fmla="*/ 307 w 307"/>
                <a:gd name="T5" fmla="*/ 11 h 114"/>
                <a:gd name="T6" fmla="*/ 0 w 307"/>
                <a:gd name="T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114">
                  <a:moveTo>
                    <a:pt x="0" y="0"/>
                  </a:moveTo>
                  <a:lnTo>
                    <a:pt x="307" y="114"/>
                  </a:lnTo>
                  <a:lnTo>
                    <a:pt x="307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93" name="Group 6"/>
          <p:cNvGrpSpPr/>
          <p:nvPr/>
        </p:nvGrpSpPr>
        <p:grpSpPr>
          <a:xfrm>
            <a:off x="2757338" y="7155204"/>
            <a:ext cx="8848165" cy="2176246"/>
            <a:chOff x="1156554" y="3092450"/>
            <a:chExt cx="3318926" cy="816305"/>
          </a:xfrm>
        </p:grpSpPr>
        <p:sp>
          <p:nvSpPr>
            <p:cNvPr id="94" name="Rectangle 63"/>
            <p:cNvSpPr>
              <a:spLocks noChangeArrowheads="1"/>
            </p:cNvSpPr>
            <p:nvPr/>
          </p:nvSpPr>
          <p:spPr bwMode="auto">
            <a:xfrm>
              <a:off x="2518035" y="3553541"/>
              <a:ext cx="1957445" cy="355212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Digitális infrastruktúrák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95" name="Freeform 64"/>
            <p:cNvSpPr>
              <a:spLocks/>
            </p:cNvSpPr>
            <p:nvPr/>
          </p:nvSpPr>
          <p:spPr bwMode="auto">
            <a:xfrm>
              <a:off x="1156554" y="3092450"/>
              <a:ext cx="1361484" cy="816305"/>
            </a:xfrm>
            <a:custGeom>
              <a:avLst/>
              <a:gdLst>
                <a:gd name="T0" fmla="*/ 0 w 307"/>
                <a:gd name="T1" fmla="*/ 0 h 239"/>
                <a:gd name="T2" fmla="*/ 307 w 307"/>
                <a:gd name="T3" fmla="*/ 239 h 239"/>
                <a:gd name="T4" fmla="*/ 307 w 307"/>
                <a:gd name="T5" fmla="*/ 135 h 239"/>
                <a:gd name="T6" fmla="*/ 0 w 307"/>
                <a:gd name="T7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239">
                  <a:moveTo>
                    <a:pt x="0" y="0"/>
                  </a:moveTo>
                  <a:lnTo>
                    <a:pt x="307" y="239"/>
                  </a:lnTo>
                  <a:lnTo>
                    <a:pt x="307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96" name="Group 5"/>
          <p:cNvGrpSpPr/>
          <p:nvPr/>
        </p:nvGrpSpPr>
        <p:grpSpPr>
          <a:xfrm>
            <a:off x="2757338" y="7155204"/>
            <a:ext cx="8848165" cy="3314446"/>
            <a:chOff x="1156554" y="3092450"/>
            <a:chExt cx="3318926" cy="1243241"/>
          </a:xfrm>
        </p:grpSpPr>
        <p:sp>
          <p:nvSpPr>
            <p:cNvPr id="97" name="Rectangle 65"/>
            <p:cNvSpPr>
              <a:spLocks noChangeArrowheads="1"/>
            </p:cNvSpPr>
            <p:nvPr/>
          </p:nvSpPr>
          <p:spPr bwMode="auto">
            <a:xfrm>
              <a:off x="2518035" y="3983894"/>
              <a:ext cx="1957445" cy="351797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Kihelyezett szolgáltatók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98" name="Freeform 66"/>
            <p:cNvSpPr>
              <a:spLocks/>
            </p:cNvSpPr>
            <p:nvPr/>
          </p:nvSpPr>
          <p:spPr bwMode="auto">
            <a:xfrm>
              <a:off x="1156554" y="3092450"/>
              <a:ext cx="1361484" cy="1243241"/>
            </a:xfrm>
            <a:custGeom>
              <a:avLst/>
              <a:gdLst>
                <a:gd name="T0" fmla="*/ 0 w 307"/>
                <a:gd name="T1" fmla="*/ 0 h 364"/>
                <a:gd name="T2" fmla="*/ 307 w 307"/>
                <a:gd name="T3" fmla="*/ 364 h 364"/>
                <a:gd name="T4" fmla="*/ 307 w 307"/>
                <a:gd name="T5" fmla="*/ 261 h 364"/>
                <a:gd name="T6" fmla="*/ 0 w 307"/>
                <a:gd name="T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364">
                  <a:moveTo>
                    <a:pt x="0" y="0"/>
                  </a:moveTo>
                  <a:lnTo>
                    <a:pt x="307" y="364"/>
                  </a:lnTo>
                  <a:lnTo>
                    <a:pt x="307" y="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99" name="Group 4"/>
          <p:cNvGrpSpPr/>
          <p:nvPr/>
        </p:nvGrpSpPr>
        <p:grpSpPr>
          <a:xfrm>
            <a:off x="2757338" y="7155204"/>
            <a:ext cx="8848165" cy="4452651"/>
            <a:chOff x="1156554" y="3092450"/>
            <a:chExt cx="3318926" cy="1670179"/>
          </a:xfrm>
        </p:grpSpPr>
        <p:sp>
          <p:nvSpPr>
            <p:cNvPr id="100" name="Rectangle 67"/>
            <p:cNvSpPr>
              <a:spLocks noChangeArrowheads="1"/>
            </p:cNvSpPr>
            <p:nvPr/>
          </p:nvSpPr>
          <p:spPr bwMode="auto">
            <a:xfrm>
              <a:off x="2518035" y="4410832"/>
              <a:ext cx="1957445" cy="351797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Világűr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101" name="Freeform 68"/>
            <p:cNvSpPr>
              <a:spLocks/>
            </p:cNvSpPr>
            <p:nvPr/>
          </p:nvSpPr>
          <p:spPr bwMode="auto">
            <a:xfrm>
              <a:off x="1156554" y="3092450"/>
              <a:ext cx="1361484" cy="1670179"/>
            </a:xfrm>
            <a:custGeom>
              <a:avLst/>
              <a:gdLst>
                <a:gd name="T0" fmla="*/ 0 w 307"/>
                <a:gd name="T1" fmla="*/ 0 h 489"/>
                <a:gd name="T2" fmla="*/ 307 w 307"/>
                <a:gd name="T3" fmla="*/ 489 h 489"/>
                <a:gd name="T4" fmla="*/ 307 w 307"/>
                <a:gd name="T5" fmla="*/ 386 h 489"/>
                <a:gd name="T6" fmla="*/ 0 w 307"/>
                <a:gd name="T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489">
                  <a:moveTo>
                    <a:pt x="0" y="0"/>
                  </a:moveTo>
                  <a:lnTo>
                    <a:pt x="307" y="489"/>
                  </a:lnTo>
                  <a:lnTo>
                    <a:pt x="307" y="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sp>
        <p:nvSpPr>
          <p:cNvPr id="103" name="Oval 24"/>
          <p:cNvSpPr>
            <a:spLocks noChangeArrowheads="1"/>
          </p:cNvSpPr>
          <p:nvPr/>
        </p:nvSpPr>
        <p:spPr bwMode="auto">
          <a:xfrm>
            <a:off x="816486" y="5209141"/>
            <a:ext cx="3881704" cy="388168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104" name="Oval 24"/>
          <p:cNvSpPr>
            <a:spLocks noChangeArrowheads="1"/>
          </p:cNvSpPr>
          <p:nvPr/>
        </p:nvSpPr>
        <p:spPr bwMode="auto">
          <a:xfrm>
            <a:off x="1146509" y="5539156"/>
            <a:ext cx="3221650" cy="32216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grpSp>
        <p:nvGrpSpPr>
          <p:cNvPr id="105" name="Group 12"/>
          <p:cNvGrpSpPr/>
          <p:nvPr/>
        </p:nvGrpSpPr>
        <p:grpSpPr>
          <a:xfrm>
            <a:off x="12120141" y="2702553"/>
            <a:ext cx="8848165" cy="4452651"/>
            <a:chOff x="4668520" y="1422271"/>
            <a:chExt cx="3318926" cy="1670179"/>
          </a:xfrm>
        </p:grpSpPr>
        <p:sp>
          <p:nvSpPr>
            <p:cNvPr id="106" name="Rectangle 53"/>
            <p:cNvSpPr>
              <a:spLocks noChangeArrowheads="1"/>
            </p:cNvSpPr>
            <p:nvPr/>
          </p:nvSpPr>
          <p:spPr bwMode="auto">
            <a:xfrm flipH="1">
              <a:off x="4668520" y="1422271"/>
              <a:ext cx="1957445" cy="355212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Posta, futárszolgálatok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107" name="Freeform 54"/>
            <p:cNvSpPr>
              <a:spLocks/>
            </p:cNvSpPr>
            <p:nvPr/>
          </p:nvSpPr>
          <p:spPr bwMode="auto">
            <a:xfrm flipH="1">
              <a:off x="6625962" y="1422271"/>
              <a:ext cx="1361484" cy="1670179"/>
            </a:xfrm>
            <a:custGeom>
              <a:avLst/>
              <a:gdLst>
                <a:gd name="T0" fmla="*/ 0 w 307"/>
                <a:gd name="T1" fmla="*/ 489 h 489"/>
                <a:gd name="T2" fmla="*/ 307 w 307"/>
                <a:gd name="T3" fmla="*/ 104 h 489"/>
                <a:gd name="T4" fmla="*/ 307 w 307"/>
                <a:gd name="T5" fmla="*/ 0 h 489"/>
                <a:gd name="T6" fmla="*/ 0 w 307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489">
                  <a:moveTo>
                    <a:pt x="0" y="489"/>
                  </a:moveTo>
                  <a:lnTo>
                    <a:pt x="307" y="104"/>
                  </a:lnTo>
                  <a:lnTo>
                    <a:pt x="307" y="0"/>
                  </a:lnTo>
                  <a:lnTo>
                    <a:pt x="0" y="489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108" name="Group 13"/>
          <p:cNvGrpSpPr/>
          <p:nvPr/>
        </p:nvGrpSpPr>
        <p:grpSpPr>
          <a:xfrm>
            <a:off x="12120141" y="3849861"/>
            <a:ext cx="8848165" cy="3305342"/>
            <a:chOff x="4668520" y="1852624"/>
            <a:chExt cx="3318926" cy="1239826"/>
          </a:xfrm>
        </p:grpSpPr>
        <p:sp>
          <p:nvSpPr>
            <p:cNvPr id="109" name="Rectangle 55"/>
            <p:cNvSpPr>
              <a:spLocks noChangeArrowheads="1"/>
            </p:cNvSpPr>
            <p:nvPr/>
          </p:nvSpPr>
          <p:spPr bwMode="auto">
            <a:xfrm flipH="1">
              <a:off x="4668520" y="1852624"/>
              <a:ext cx="1957445" cy="351797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  Hulladékgazdálkodás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110" name="Freeform 56"/>
            <p:cNvSpPr>
              <a:spLocks/>
            </p:cNvSpPr>
            <p:nvPr/>
          </p:nvSpPr>
          <p:spPr bwMode="auto">
            <a:xfrm flipH="1">
              <a:off x="6625962" y="1852624"/>
              <a:ext cx="1361484" cy="1239826"/>
            </a:xfrm>
            <a:custGeom>
              <a:avLst/>
              <a:gdLst>
                <a:gd name="T0" fmla="*/ 0 w 307"/>
                <a:gd name="T1" fmla="*/ 363 h 363"/>
                <a:gd name="T2" fmla="*/ 307 w 307"/>
                <a:gd name="T3" fmla="*/ 103 h 363"/>
                <a:gd name="T4" fmla="*/ 307 w 307"/>
                <a:gd name="T5" fmla="*/ 0 h 363"/>
                <a:gd name="T6" fmla="*/ 0 w 307"/>
                <a:gd name="T7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363">
                  <a:moveTo>
                    <a:pt x="0" y="363"/>
                  </a:moveTo>
                  <a:lnTo>
                    <a:pt x="307" y="103"/>
                  </a:lnTo>
                  <a:lnTo>
                    <a:pt x="307" y="0"/>
                  </a:lnTo>
                  <a:lnTo>
                    <a:pt x="0" y="363"/>
                  </a:ln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111" name="Group 14"/>
          <p:cNvGrpSpPr/>
          <p:nvPr/>
        </p:nvGrpSpPr>
        <p:grpSpPr>
          <a:xfrm>
            <a:off x="12120141" y="4978958"/>
            <a:ext cx="8848165" cy="2176246"/>
            <a:chOff x="4668520" y="2276145"/>
            <a:chExt cx="3318926" cy="816305"/>
          </a:xfrm>
        </p:grpSpPr>
        <p:sp>
          <p:nvSpPr>
            <p:cNvPr id="112" name="Rectangle 57"/>
            <p:cNvSpPr>
              <a:spLocks noChangeArrowheads="1"/>
            </p:cNvSpPr>
            <p:nvPr/>
          </p:nvSpPr>
          <p:spPr bwMode="auto">
            <a:xfrm flipH="1">
              <a:off x="4668520" y="2276145"/>
              <a:ext cx="1957445" cy="355212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Elektronikai gyártás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113" name="Freeform 58"/>
            <p:cNvSpPr>
              <a:spLocks/>
            </p:cNvSpPr>
            <p:nvPr/>
          </p:nvSpPr>
          <p:spPr bwMode="auto">
            <a:xfrm flipH="1">
              <a:off x="6625962" y="2276145"/>
              <a:ext cx="1361484" cy="816305"/>
            </a:xfrm>
            <a:custGeom>
              <a:avLst/>
              <a:gdLst>
                <a:gd name="T0" fmla="*/ 0 w 307"/>
                <a:gd name="T1" fmla="*/ 239 h 239"/>
                <a:gd name="T2" fmla="*/ 307 w 307"/>
                <a:gd name="T3" fmla="*/ 104 h 239"/>
                <a:gd name="T4" fmla="*/ 307 w 307"/>
                <a:gd name="T5" fmla="*/ 0 h 239"/>
                <a:gd name="T6" fmla="*/ 0 w 307"/>
                <a:gd name="T7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239">
                  <a:moveTo>
                    <a:pt x="0" y="239"/>
                  </a:moveTo>
                  <a:lnTo>
                    <a:pt x="307" y="104"/>
                  </a:lnTo>
                  <a:lnTo>
                    <a:pt x="307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114" name="Group 15"/>
          <p:cNvGrpSpPr/>
          <p:nvPr/>
        </p:nvGrpSpPr>
        <p:grpSpPr>
          <a:xfrm>
            <a:off x="12120141" y="6117162"/>
            <a:ext cx="8848165" cy="1038042"/>
            <a:chOff x="4668520" y="2703083"/>
            <a:chExt cx="3318926" cy="389367"/>
          </a:xfrm>
        </p:grpSpPr>
        <p:sp>
          <p:nvSpPr>
            <p:cNvPr id="115" name="Rectangle 59"/>
            <p:cNvSpPr>
              <a:spLocks noChangeArrowheads="1"/>
            </p:cNvSpPr>
            <p:nvPr/>
          </p:nvSpPr>
          <p:spPr bwMode="auto">
            <a:xfrm flipH="1">
              <a:off x="4668520" y="2703083"/>
              <a:ext cx="1957445" cy="351797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Járműgyártás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116" name="Freeform 60"/>
            <p:cNvSpPr>
              <a:spLocks/>
            </p:cNvSpPr>
            <p:nvPr/>
          </p:nvSpPr>
          <p:spPr bwMode="auto">
            <a:xfrm flipH="1">
              <a:off x="6625962" y="2703083"/>
              <a:ext cx="1361484" cy="389367"/>
            </a:xfrm>
            <a:custGeom>
              <a:avLst/>
              <a:gdLst>
                <a:gd name="T0" fmla="*/ 0 w 307"/>
                <a:gd name="T1" fmla="*/ 114 h 114"/>
                <a:gd name="T2" fmla="*/ 307 w 307"/>
                <a:gd name="T3" fmla="*/ 103 h 114"/>
                <a:gd name="T4" fmla="*/ 307 w 307"/>
                <a:gd name="T5" fmla="*/ 0 h 114"/>
                <a:gd name="T6" fmla="*/ 0 w 307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114">
                  <a:moveTo>
                    <a:pt x="0" y="114"/>
                  </a:moveTo>
                  <a:lnTo>
                    <a:pt x="307" y="103"/>
                  </a:lnTo>
                  <a:lnTo>
                    <a:pt x="307" y="0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117" name="Group 16"/>
          <p:cNvGrpSpPr/>
          <p:nvPr/>
        </p:nvGrpSpPr>
        <p:grpSpPr>
          <a:xfrm>
            <a:off x="12120141" y="7155204"/>
            <a:ext cx="8848165" cy="1038042"/>
            <a:chOff x="4668520" y="3092450"/>
            <a:chExt cx="3318926" cy="389367"/>
          </a:xfrm>
        </p:grpSpPr>
        <p:sp>
          <p:nvSpPr>
            <p:cNvPr id="118" name="Rectangle 61"/>
            <p:cNvSpPr>
              <a:spLocks noChangeArrowheads="1"/>
            </p:cNvSpPr>
            <p:nvPr/>
          </p:nvSpPr>
          <p:spPr bwMode="auto">
            <a:xfrm flipH="1">
              <a:off x="4668520" y="3130019"/>
              <a:ext cx="1957445" cy="351797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Élelmiszer előállítás és forgalmazás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119" name="Freeform 62"/>
            <p:cNvSpPr>
              <a:spLocks/>
            </p:cNvSpPr>
            <p:nvPr/>
          </p:nvSpPr>
          <p:spPr bwMode="auto">
            <a:xfrm flipH="1">
              <a:off x="6625962" y="3092450"/>
              <a:ext cx="1361484" cy="389367"/>
            </a:xfrm>
            <a:custGeom>
              <a:avLst/>
              <a:gdLst>
                <a:gd name="T0" fmla="*/ 0 w 307"/>
                <a:gd name="T1" fmla="*/ 0 h 114"/>
                <a:gd name="T2" fmla="*/ 307 w 307"/>
                <a:gd name="T3" fmla="*/ 114 h 114"/>
                <a:gd name="T4" fmla="*/ 307 w 307"/>
                <a:gd name="T5" fmla="*/ 11 h 114"/>
                <a:gd name="T6" fmla="*/ 0 w 307"/>
                <a:gd name="T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114">
                  <a:moveTo>
                    <a:pt x="0" y="0"/>
                  </a:moveTo>
                  <a:lnTo>
                    <a:pt x="307" y="114"/>
                  </a:lnTo>
                  <a:lnTo>
                    <a:pt x="307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120" name="Group 17"/>
          <p:cNvGrpSpPr/>
          <p:nvPr/>
        </p:nvGrpSpPr>
        <p:grpSpPr>
          <a:xfrm>
            <a:off x="12120141" y="7155204"/>
            <a:ext cx="8848165" cy="2176246"/>
            <a:chOff x="4668520" y="3092450"/>
            <a:chExt cx="3318926" cy="816305"/>
          </a:xfrm>
        </p:grpSpPr>
        <p:sp>
          <p:nvSpPr>
            <p:cNvPr id="121" name="Rectangle 63"/>
            <p:cNvSpPr>
              <a:spLocks noChangeArrowheads="1"/>
            </p:cNvSpPr>
            <p:nvPr/>
          </p:nvSpPr>
          <p:spPr bwMode="auto">
            <a:xfrm flipH="1">
              <a:off x="4668520" y="3553541"/>
              <a:ext cx="1957445" cy="355212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Digitális szolgáltatások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122" name="Freeform 64"/>
            <p:cNvSpPr>
              <a:spLocks/>
            </p:cNvSpPr>
            <p:nvPr/>
          </p:nvSpPr>
          <p:spPr bwMode="auto">
            <a:xfrm flipH="1">
              <a:off x="6625962" y="3092450"/>
              <a:ext cx="1361484" cy="816305"/>
            </a:xfrm>
            <a:custGeom>
              <a:avLst/>
              <a:gdLst>
                <a:gd name="T0" fmla="*/ 0 w 307"/>
                <a:gd name="T1" fmla="*/ 0 h 239"/>
                <a:gd name="T2" fmla="*/ 307 w 307"/>
                <a:gd name="T3" fmla="*/ 239 h 239"/>
                <a:gd name="T4" fmla="*/ 307 w 307"/>
                <a:gd name="T5" fmla="*/ 135 h 239"/>
                <a:gd name="T6" fmla="*/ 0 w 307"/>
                <a:gd name="T7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239">
                  <a:moveTo>
                    <a:pt x="0" y="0"/>
                  </a:moveTo>
                  <a:lnTo>
                    <a:pt x="307" y="239"/>
                  </a:lnTo>
                  <a:lnTo>
                    <a:pt x="307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123" name="Group 18"/>
          <p:cNvGrpSpPr/>
          <p:nvPr/>
        </p:nvGrpSpPr>
        <p:grpSpPr>
          <a:xfrm>
            <a:off x="12120141" y="7155204"/>
            <a:ext cx="8848165" cy="3314446"/>
            <a:chOff x="4668520" y="3092450"/>
            <a:chExt cx="3318926" cy="1243241"/>
          </a:xfrm>
        </p:grpSpPr>
        <p:sp>
          <p:nvSpPr>
            <p:cNvPr id="124" name="Rectangle 65"/>
            <p:cNvSpPr>
              <a:spLocks noChangeArrowheads="1"/>
            </p:cNvSpPr>
            <p:nvPr/>
          </p:nvSpPr>
          <p:spPr bwMode="auto">
            <a:xfrm flipH="1">
              <a:off x="4668520" y="3983894"/>
              <a:ext cx="1957445" cy="351797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Vegyipar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125" name="Freeform 66"/>
            <p:cNvSpPr>
              <a:spLocks/>
            </p:cNvSpPr>
            <p:nvPr/>
          </p:nvSpPr>
          <p:spPr bwMode="auto">
            <a:xfrm flipH="1">
              <a:off x="6625962" y="3092450"/>
              <a:ext cx="1361484" cy="1243241"/>
            </a:xfrm>
            <a:custGeom>
              <a:avLst/>
              <a:gdLst>
                <a:gd name="T0" fmla="*/ 0 w 307"/>
                <a:gd name="T1" fmla="*/ 0 h 364"/>
                <a:gd name="T2" fmla="*/ 307 w 307"/>
                <a:gd name="T3" fmla="*/ 364 h 364"/>
                <a:gd name="T4" fmla="*/ 307 w 307"/>
                <a:gd name="T5" fmla="*/ 261 h 364"/>
                <a:gd name="T6" fmla="*/ 0 w 307"/>
                <a:gd name="T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364">
                  <a:moveTo>
                    <a:pt x="0" y="0"/>
                  </a:moveTo>
                  <a:lnTo>
                    <a:pt x="307" y="364"/>
                  </a:lnTo>
                  <a:lnTo>
                    <a:pt x="307" y="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126" name="Group 19"/>
          <p:cNvGrpSpPr/>
          <p:nvPr/>
        </p:nvGrpSpPr>
        <p:grpSpPr>
          <a:xfrm>
            <a:off x="12120141" y="7155204"/>
            <a:ext cx="8848165" cy="4452651"/>
            <a:chOff x="4668520" y="3092450"/>
            <a:chExt cx="3318926" cy="1670179"/>
          </a:xfrm>
        </p:grpSpPr>
        <p:sp>
          <p:nvSpPr>
            <p:cNvPr id="127" name="Rectangle 67"/>
            <p:cNvSpPr>
              <a:spLocks noChangeArrowheads="1"/>
            </p:cNvSpPr>
            <p:nvPr/>
          </p:nvSpPr>
          <p:spPr bwMode="auto">
            <a:xfrm flipH="1">
              <a:off x="4668520" y="4410832"/>
              <a:ext cx="1957445" cy="351797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hu-HU" sz="3199" dirty="0" smtClean="0">
                  <a:solidFill>
                    <a:schemeClr val="bg1"/>
                  </a:solidFill>
                </a:rPr>
                <a:t>Kutatóhelyek</a:t>
              </a:r>
              <a:endParaRPr lang="en-US" sz="3199" dirty="0">
                <a:solidFill>
                  <a:schemeClr val="bg1"/>
                </a:solidFill>
              </a:endParaRPr>
            </a:p>
          </p:txBody>
        </p:sp>
        <p:sp>
          <p:nvSpPr>
            <p:cNvPr id="128" name="Freeform 68"/>
            <p:cNvSpPr>
              <a:spLocks/>
            </p:cNvSpPr>
            <p:nvPr/>
          </p:nvSpPr>
          <p:spPr bwMode="auto">
            <a:xfrm flipH="1">
              <a:off x="6625962" y="3092450"/>
              <a:ext cx="1361484" cy="1670179"/>
            </a:xfrm>
            <a:custGeom>
              <a:avLst/>
              <a:gdLst>
                <a:gd name="T0" fmla="*/ 0 w 307"/>
                <a:gd name="T1" fmla="*/ 0 h 489"/>
                <a:gd name="T2" fmla="*/ 307 w 307"/>
                <a:gd name="T3" fmla="*/ 489 h 489"/>
                <a:gd name="T4" fmla="*/ 307 w 307"/>
                <a:gd name="T5" fmla="*/ 386 h 489"/>
                <a:gd name="T6" fmla="*/ 0 w 307"/>
                <a:gd name="T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489">
                  <a:moveTo>
                    <a:pt x="0" y="0"/>
                  </a:moveTo>
                  <a:lnTo>
                    <a:pt x="307" y="489"/>
                  </a:lnTo>
                  <a:lnTo>
                    <a:pt x="307" y="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85000"/>
              </a:schemeClr>
            </a:solidFill>
            <a:ln>
              <a:noFill/>
            </a:ln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129" name="Group 41"/>
          <p:cNvGrpSpPr/>
          <p:nvPr/>
        </p:nvGrpSpPr>
        <p:grpSpPr>
          <a:xfrm flipH="1">
            <a:off x="19027454" y="5209141"/>
            <a:ext cx="3881704" cy="3881688"/>
            <a:chOff x="3845560" y="1933259"/>
            <a:chExt cx="470536" cy="470534"/>
          </a:xfrm>
        </p:grpSpPr>
        <p:sp>
          <p:nvSpPr>
            <p:cNvPr id="130" name="Oval 24"/>
            <p:cNvSpPr>
              <a:spLocks noChangeArrowheads="1"/>
            </p:cNvSpPr>
            <p:nvPr/>
          </p:nvSpPr>
          <p:spPr bwMode="auto">
            <a:xfrm>
              <a:off x="3845560" y="1933259"/>
              <a:ext cx="470536" cy="4705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131" name="Oval 24"/>
            <p:cNvSpPr>
              <a:spLocks noChangeArrowheads="1"/>
            </p:cNvSpPr>
            <p:nvPr/>
          </p:nvSpPr>
          <p:spPr bwMode="auto">
            <a:xfrm>
              <a:off x="3885565" y="1973263"/>
              <a:ext cx="390525" cy="390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sp>
        <p:nvSpPr>
          <p:cNvPr id="132" name="Rectangle 72"/>
          <p:cNvSpPr/>
          <p:nvPr/>
        </p:nvSpPr>
        <p:spPr>
          <a:xfrm>
            <a:off x="1179630" y="6925494"/>
            <a:ext cx="3199567" cy="14769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hu-HU" sz="3199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Kiemelten kockázatos ágazatok</a:t>
            </a:r>
            <a:endParaRPr lang="en-US" sz="3199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3" name="Rectangle 73"/>
          <p:cNvSpPr/>
          <p:nvPr/>
        </p:nvSpPr>
        <p:spPr>
          <a:xfrm>
            <a:off x="19368523" y="7242031"/>
            <a:ext cx="3199567" cy="9846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hu-HU" sz="3199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Kockázatos ágazatok</a:t>
            </a:r>
            <a:endParaRPr lang="en-US" sz="3199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1" name="Freeform 114"/>
          <p:cNvSpPr>
            <a:spLocks noChangeArrowheads="1"/>
          </p:cNvSpPr>
          <p:nvPr/>
        </p:nvSpPr>
        <p:spPr bwMode="auto">
          <a:xfrm>
            <a:off x="2197887" y="5930094"/>
            <a:ext cx="1118894" cy="1038083"/>
          </a:xfrm>
          <a:custGeom>
            <a:avLst/>
            <a:gdLst>
              <a:gd name="T0" fmla="*/ 443 w 462"/>
              <a:gd name="T1" fmla="*/ 301 h 488"/>
              <a:gd name="T2" fmla="*/ 443 w 462"/>
              <a:gd name="T3" fmla="*/ 301 h 488"/>
              <a:gd name="T4" fmla="*/ 408 w 462"/>
              <a:gd name="T5" fmla="*/ 266 h 488"/>
              <a:gd name="T6" fmla="*/ 408 w 462"/>
              <a:gd name="T7" fmla="*/ 221 h 488"/>
              <a:gd name="T8" fmla="*/ 443 w 462"/>
              <a:gd name="T9" fmla="*/ 186 h 488"/>
              <a:gd name="T10" fmla="*/ 443 w 462"/>
              <a:gd name="T11" fmla="*/ 160 h 488"/>
              <a:gd name="T12" fmla="*/ 381 w 462"/>
              <a:gd name="T13" fmla="*/ 151 h 488"/>
              <a:gd name="T14" fmla="*/ 364 w 462"/>
              <a:gd name="T15" fmla="*/ 124 h 488"/>
              <a:gd name="T16" fmla="*/ 390 w 462"/>
              <a:gd name="T17" fmla="*/ 36 h 488"/>
              <a:gd name="T18" fmla="*/ 381 w 462"/>
              <a:gd name="T19" fmla="*/ 27 h 488"/>
              <a:gd name="T20" fmla="*/ 311 w 462"/>
              <a:gd name="T21" fmla="*/ 71 h 488"/>
              <a:gd name="T22" fmla="*/ 267 w 462"/>
              <a:gd name="T23" fmla="*/ 53 h 488"/>
              <a:gd name="T24" fmla="*/ 248 w 462"/>
              <a:gd name="T25" fmla="*/ 17 h 488"/>
              <a:gd name="T26" fmla="*/ 213 w 462"/>
              <a:gd name="T27" fmla="*/ 17 h 488"/>
              <a:gd name="T28" fmla="*/ 195 w 462"/>
              <a:gd name="T29" fmla="*/ 53 h 488"/>
              <a:gd name="T30" fmla="*/ 151 w 462"/>
              <a:gd name="T31" fmla="*/ 71 h 488"/>
              <a:gd name="T32" fmla="*/ 116 w 462"/>
              <a:gd name="T33" fmla="*/ 53 h 488"/>
              <a:gd name="T34" fmla="*/ 89 w 462"/>
              <a:gd name="T35" fmla="*/ 71 h 488"/>
              <a:gd name="T36" fmla="*/ 89 w 462"/>
              <a:gd name="T37" fmla="*/ 106 h 488"/>
              <a:gd name="T38" fmla="*/ 63 w 462"/>
              <a:gd name="T39" fmla="*/ 142 h 488"/>
              <a:gd name="T40" fmla="*/ 18 w 462"/>
              <a:gd name="T41" fmla="*/ 160 h 488"/>
              <a:gd name="T42" fmla="*/ 18 w 462"/>
              <a:gd name="T43" fmla="*/ 186 h 488"/>
              <a:gd name="T44" fmla="*/ 63 w 462"/>
              <a:gd name="T45" fmla="*/ 221 h 488"/>
              <a:gd name="T46" fmla="*/ 63 w 462"/>
              <a:gd name="T47" fmla="*/ 266 h 488"/>
              <a:gd name="T48" fmla="*/ 18 w 462"/>
              <a:gd name="T49" fmla="*/ 301 h 488"/>
              <a:gd name="T50" fmla="*/ 27 w 462"/>
              <a:gd name="T51" fmla="*/ 319 h 488"/>
              <a:gd name="T52" fmla="*/ 71 w 462"/>
              <a:gd name="T53" fmla="*/ 328 h 488"/>
              <a:gd name="T54" fmla="*/ 98 w 462"/>
              <a:gd name="T55" fmla="*/ 364 h 488"/>
              <a:gd name="T56" fmla="*/ 71 w 462"/>
              <a:gd name="T57" fmla="*/ 443 h 488"/>
              <a:gd name="T58" fmla="*/ 89 w 462"/>
              <a:gd name="T59" fmla="*/ 461 h 488"/>
              <a:gd name="T60" fmla="*/ 142 w 462"/>
              <a:gd name="T61" fmla="*/ 425 h 488"/>
              <a:gd name="T62" fmla="*/ 186 w 462"/>
              <a:gd name="T63" fmla="*/ 434 h 488"/>
              <a:gd name="T64" fmla="*/ 213 w 462"/>
              <a:gd name="T65" fmla="*/ 470 h 488"/>
              <a:gd name="T66" fmla="*/ 248 w 462"/>
              <a:gd name="T67" fmla="*/ 470 h 488"/>
              <a:gd name="T68" fmla="*/ 267 w 462"/>
              <a:gd name="T69" fmla="*/ 425 h 488"/>
              <a:gd name="T70" fmla="*/ 311 w 462"/>
              <a:gd name="T71" fmla="*/ 408 h 488"/>
              <a:gd name="T72" fmla="*/ 355 w 462"/>
              <a:gd name="T73" fmla="*/ 434 h 488"/>
              <a:gd name="T74" fmla="*/ 373 w 462"/>
              <a:gd name="T75" fmla="*/ 417 h 488"/>
              <a:gd name="T76" fmla="*/ 373 w 462"/>
              <a:gd name="T77" fmla="*/ 372 h 488"/>
              <a:gd name="T78" fmla="*/ 399 w 462"/>
              <a:gd name="T79" fmla="*/ 337 h 488"/>
              <a:gd name="T80" fmla="*/ 443 w 462"/>
              <a:gd name="T81" fmla="*/ 328 h 488"/>
              <a:gd name="T82" fmla="*/ 443 w 462"/>
              <a:gd name="T83" fmla="*/ 301 h 488"/>
              <a:gd name="T84" fmla="*/ 257 w 462"/>
              <a:gd name="T85" fmla="*/ 346 h 488"/>
              <a:gd name="T86" fmla="*/ 257 w 462"/>
              <a:gd name="T87" fmla="*/ 346 h 488"/>
              <a:gd name="T88" fmla="*/ 204 w 462"/>
              <a:gd name="T89" fmla="*/ 346 h 488"/>
              <a:gd name="T90" fmla="*/ 204 w 462"/>
              <a:gd name="T91" fmla="*/ 292 h 488"/>
              <a:gd name="T92" fmla="*/ 257 w 462"/>
              <a:gd name="T93" fmla="*/ 292 h 488"/>
              <a:gd name="T94" fmla="*/ 257 w 462"/>
              <a:gd name="T95" fmla="*/ 346 h 488"/>
              <a:gd name="T96" fmla="*/ 257 w 462"/>
              <a:gd name="T97" fmla="*/ 266 h 488"/>
              <a:gd name="T98" fmla="*/ 257 w 462"/>
              <a:gd name="T99" fmla="*/ 266 h 488"/>
              <a:gd name="T100" fmla="*/ 204 w 462"/>
              <a:gd name="T101" fmla="*/ 266 h 488"/>
              <a:gd name="T102" fmla="*/ 204 w 462"/>
              <a:gd name="T103" fmla="*/ 133 h 488"/>
              <a:gd name="T104" fmla="*/ 257 w 462"/>
              <a:gd name="T105" fmla="*/ 133 h 488"/>
              <a:gd name="T106" fmla="*/ 257 w 462"/>
              <a:gd name="T107" fmla="*/ 26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2" h="488">
                <a:moveTo>
                  <a:pt x="443" y="301"/>
                </a:moveTo>
                <a:lnTo>
                  <a:pt x="443" y="301"/>
                </a:lnTo>
                <a:cubicBezTo>
                  <a:pt x="408" y="266"/>
                  <a:pt x="408" y="266"/>
                  <a:pt x="408" y="266"/>
                </a:cubicBezTo>
                <a:cubicBezTo>
                  <a:pt x="390" y="248"/>
                  <a:pt x="390" y="230"/>
                  <a:pt x="408" y="221"/>
                </a:cubicBezTo>
                <a:cubicBezTo>
                  <a:pt x="443" y="186"/>
                  <a:pt x="443" y="186"/>
                  <a:pt x="443" y="186"/>
                </a:cubicBezTo>
                <a:cubicBezTo>
                  <a:pt x="461" y="168"/>
                  <a:pt x="452" y="160"/>
                  <a:pt x="443" y="160"/>
                </a:cubicBezTo>
                <a:cubicBezTo>
                  <a:pt x="381" y="151"/>
                  <a:pt x="381" y="151"/>
                  <a:pt x="381" y="151"/>
                </a:cubicBezTo>
                <a:cubicBezTo>
                  <a:pt x="364" y="151"/>
                  <a:pt x="355" y="142"/>
                  <a:pt x="364" y="124"/>
                </a:cubicBezTo>
                <a:cubicBezTo>
                  <a:pt x="390" y="36"/>
                  <a:pt x="390" y="36"/>
                  <a:pt x="390" y="36"/>
                </a:cubicBezTo>
                <a:cubicBezTo>
                  <a:pt x="399" y="27"/>
                  <a:pt x="390" y="17"/>
                  <a:pt x="381" y="27"/>
                </a:cubicBezTo>
                <a:cubicBezTo>
                  <a:pt x="311" y="71"/>
                  <a:pt x="311" y="71"/>
                  <a:pt x="311" y="71"/>
                </a:cubicBezTo>
                <a:cubicBezTo>
                  <a:pt x="292" y="80"/>
                  <a:pt x="275" y="71"/>
                  <a:pt x="267" y="53"/>
                </a:cubicBezTo>
                <a:cubicBezTo>
                  <a:pt x="248" y="17"/>
                  <a:pt x="248" y="17"/>
                  <a:pt x="248" y="17"/>
                </a:cubicBezTo>
                <a:cubicBezTo>
                  <a:pt x="239" y="0"/>
                  <a:pt x="222" y="0"/>
                  <a:pt x="213" y="17"/>
                </a:cubicBezTo>
                <a:cubicBezTo>
                  <a:pt x="195" y="53"/>
                  <a:pt x="195" y="53"/>
                  <a:pt x="195" y="53"/>
                </a:cubicBezTo>
                <a:cubicBezTo>
                  <a:pt x="186" y="71"/>
                  <a:pt x="169" y="71"/>
                  <a:pt x="151" y="71"/>
                </a:cubicBezTo>
                <a:cubicBezTo>
                  <a:pt x="116" y="53"/>
                  <a:pt x="116" y="53"/>
                  <a:pt x="116" y="53"/>
                </a:cubicBezTo>
                <a:cubicBezTo>
                  <a:pt x="98" y="45"/>
                  <a:pt x="80" y="53"/>
                  <a:pt x="89" y="71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9" y="124"/>
                  <a:pt x="80" y="142"/>
                  <a:pt x="63" y="142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9" y="160"/>
                  <a:pt x="0" y="168"/>
                  <a:pt x="18" y="186"/>
                </a:cubicBezTo>
                <a:cubicBezTo>
                  <a:pt x="63" y="221"/>
                  <a:pt x="63" y="221"/>
                  <a:pt x="63" y="221"/>
                </a:cubicBezTo>
                <a:cubicBezTo>
                  <a:pt x="71" y="230"/>
                  <a:pt x="71" y="248"/>
                  <a:pt x="63" y="266"/>
                </a:cubicBezTo>
                <a:cubicBezTo>
                  <a:pt x="18" y="301"/>
                  <a:pt x="18" y="301"/>
                  <a:pt x="18" y="301"/>
                </a:cubicBezTo>
                <a:cubicBezTo>
                  <a:pt x="0" y="311"/>
                  <a:pt x="9" y="319"/>
                  <a:pt x="27" y="319"/>
                </a:cubicBezTo>
                <a:cubicBezTo>
                  <a:pt x="71" y="328"/>
                  <a:pt x="71" y="328"/>
                  <a:pt x="71" y="328"/>
                </a:cubicBezTo>
                <a:cubicBezTo>
                  <a:pt x="89" y="328"/>
                  <a:pt x="98" y="346"/>
                  <a:pt x="98" y="364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63" y="461"/>
                  <a:pt x="71" y="461"/>
                  <a:pt x="89" y="461"/>
                </a:cubicBezTo>
                <a:cubicBezTo>
                  <a:pt x="142" y="425"/>
                  <a:pt x="142" y="425"/>
                  <a:pt x="142" y="425"/>
                </a:cubicBezTo>
                <a:cubicBezTo>
                  <a:pt x="160" y="417"/>
                  <a:pt x="177" y="417"/>
                  <a:pt x="186" y="434"/>
                </a:cubicBezTo>
                <a:cubicBezTo>
                  <a:pt x="213" y="470"/>
                  <a:pt x="213" y="470"/>
                  <a:pt x="213" y="470"/>
                </a:cubicBezTo>
                <a:cubicBezTo>
                  <a:pt x="222" y="487"/>
                  <a:pt x="239" y="478"/>
                  <a:pt x="248" y="470"/>
                </a:cubicBezTo>
                <a:cubicBezTo>
                  <a:pt x="267" y="425"/>
                  <a:pt x="267" y="425"/>
                  <a:pt x="267" y="425"/>
                </a:cubicBezTo>
                <a:cubicBezTo>
                  <a:pt x="275" y="408"/>
                  <a:pt x="292" y="408"/>
                  <a:pt x="311" y="408"/>
                </a:cubicBezTo>
                <a:cubicBezTo>
                  <a:pt x="355" y="434"/>
                  <a:pt x="355" y="434"/>
                  <a:pt x="355" y="434"/>
                </a:cubicBezTo>
                <a:cubicBezTo>
                  <a:pt x="364" y="443"/>
                  <a:pt x="381" y="434"/>
                  <a:pt x="373" y="417"/>
                </a:cubicBezTo>
                <a:cubicBezTo>
                  <a:pt x="373" y="372"/>
                  <a:pt x="373" y="372"/>
                  <a:pt x="373" y="372"/>
                </a:cubicBezTo>
                <a:cubicBezTo>
                  <a:pt x="373" y="364"/>
                  <a:pt x="390" y="346"/>
                  <a:pt x="399" y="337"/>
                </a:cubicBezTo>
                <a:cubicBezTo>
                  <a:pt x="443" y="328"/>
                  <a:pt x="443" y="328"/>
                  <a:pt x="443" y="328"/>
                </a:cubicBezTo>
                <a:cubicBezTo>
                  <a:pt x="452" y="319"/>
                  <a:pt x="461" y="311"/>
                  <a:pt x="443" y="301"/>
                </a:cubicBezTo>
                <a:close/>
                <a:moveTo>
                  <a:pt x="257" y="346"/>
                </a:moveTo>
                <a:lnTo>
                  <a:pt x="257" y="346"/>
                </a:lnTo>
                <a:cubicBezTo>
                  <a:pt x="204" y="346"/>
                  <a:pt x="204" y="346"/>
                  <a:pt x="204" y="346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57" y="292"/>
                  <a:pt x="257" y="292"/>
                  <a:pt x="257" y="292"/>
                </a:cubicBezTo>
                <a:lnTo>
                  <a:pt x="257" y="346"/>
                </a:lnTo>
                <a:close/>
                <a:moveTo>
                  <a:pt x="257" y="266"/>
                </a:moveTo>
                <a:lnTo>
                  <a:pt x="257" y="266"/>
                </a:lnTo>
                <a:cubicBezTo>
                  <a:pt x="204" y="266"/>
                  <a:pt x="204" y="266"/>
                  <a:pt x="204" y="266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57" y="133"/>
                  <a:pt x="257" y="133"/>
                  <a:pt x="257" y="133"/>
                </a:cubicBezTo>
                <a:lnTo>
                  <a:pt x="257" y="266"/>
                </a:lnTo>
                <a:close/>
              </a:path>
            </a:pathLst>
          </a:custGeom>
          <a:solidFill>
            <a:srgbClr val="00234F"/>
          </a:solidFill>
          <a:ln>
            <a:noFill/>
          </a:ln>
          <a:effectLst/>
          <a:ex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42" name="Freeform 72"/>
          <p:cNvSpPr>
            <a:spLocks noChangeArrowheads="1"/>
          </p:cNvSpPr>
          <p:nvPr/>
        </p:nvSpPr>
        <p:spPr bwMode="auto">
          <a:xfrm>
            <a:off x="20472410" y="6136433"/>
            <a:ext cx="991792" cy="899337"/>
          </a:xfrm>
          <a:custGeom>
            <a:avLst/>
            <a:gdLst>
              <a:gd name="T0" fmla="*/ 601 w 602"/>
              <a:gd name="T1" fmla="*/ 466 h 495"/>
              <a:gd name="T2" fmla="*/ 601 w 602"/>
              <a:gd name="T3" fmla="*/ 466 h 495"/>
              <a:gd name="T4" fmla="*/ 572 w 602"/>
              <a:gd name="T5" fmla="*/ 494 h 495"/>
              <a:gd name="T6" fmla="*/ 572 w 602"/>
              <a:gd name="T7" fmla="*/ 494 h 495"/>
              <a:gd name="T8" fmla="*/ 28 w 602"/>
              <a:gd name="T9" fmla="*/ 494 h 495"/>
              <a:gd name="T10" fmla="*/ 28 w 602"/>
              <a:gd name="T11" fmla="*/ 494 h 495"/>
              <a:gd name="T12" fmla="*/ 28 w 602"/>
              <a:gd name="T13" fmla="*/ 494 h 495"/>
              <a:gd name="T14" fmla="*/ 0 w 602"/>
              <a:gd name="T15" fmla="*/ 466 h 495"/>
              <a:gd name="T16" fmla="*/ 7 w 602"/>
              <a:gd name="T17" fmla="*/ 452 h 495"/>
              <a:gd name="T18" fmla="*/ 7 w 602"/>
              <a:gd name="T19" fmla="*/ 452 h 495"/>
              <a:gd name="T20" fmla="*/ 276 w 602"/>
              <a:gd name="T21" fmla="*/ 7 h 495"/>
              <a:gd name="T22" fmla="*/ 276 w 602"/>
              <a:gd name="T23" fmla="*/ 7 h 495"/>
              <a:gd name="T24" fmla="*/ 304 w 602"/>
              <a:gd name="T25" fmla="*/ 0 h 495"/>
              <a:gd name="T26" fmla="*/ 325 w 602"/>
              <a:gd name="T27" fmla="*/ 14 h 495"/>
              <a:gd name="T28" fmla="*/ 325 w 602"/>
              <a:gd name="T29" fmla="*/ 14 h 495"/>
              <a:gd name="T30" fmla="*/ 601 w 602"/>
              <a:gd name="T31" fmla="*/ 452 h 495"/>
              <a:gd name="T32" fmla="*/ 601 w 602"/>
              <a:gd name="T33" fmla="*/ 452 h 495"/>
              <a:gd name="T34" fmla="*/ 601 w 602"/>
              <a:gd name="T35" fmla="*/ 466 h 495"/>
              <a:gd name="T36" fmla="*/ 339 w 602"/>
              <a:gd name="T37" fmla="*/ 155 h 495"/>
              <a:gd name="T38" fmla="*/ 339 w 602"/>
              <a:gd name="T39" fmla="*/ 155 h 495"/>
              <a:gd name="T40" fmla="*/ 304 w 602"/>
              <a:gd name="T41" fmla="*/ 120 h 495"/>
              <a:gd name="T42" fmla="*/ 261 w 602"/>
              <a:gd name="T43" fmla="*/ 155 h 495"/>
              <a:gd name="T44" fmla="*/ 261 w 602"/>
              <a:gd name="T45" fmla="*/ 296 h 495"/>
              <a:gd name="T46" fmla="*/ 304 w 602"/>
              <a:gd name="T47" fmla="*/ 339 h 495"/>
              <a:gd name="T48" fmla="*/ 339 w 602"/>
              <a:gd name="T49" fmla="*/ 296 h 495"/>
              <a:gd name="T50" fmla="*/ 339 w 602"/>
              <a:gd name="T51" fmla="*/ 155 h 495"/>
              <a:gd name="T52" fmla="*/ 304 w 602"/>
              <a:gd name="T53" fmla="*/ 367 h 495"/>
              <a:gd name="T54" fmla="*/ 304 w 602"/>
              <a:gd name="T55" fmla="*/ 367 h 495"/>
              <a:gd name="T56" fmla="*/ 261 w 602"/>
              <a:gd name="T57" fmla="*/ 403 h 495"/>
              <a:gd name="T58" fmla="*/ 304 w 602"/>
              <a:gd name="T59" fmla="*/ 438 h 495"/>
              <a:gd name="T60" fmla="*/ 339 w 602"/>
              <a:gd name="T61" fmla="*/ 403 h 495"/>
              <a:gd name="T62" fmla="*/ 304 w 602"/>
              <a:gd name="T63" fmla="*/ 367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2" h="495">
                <a:moveTo>
                  <a:pt x="601" y="466"/>
                </a:moveTo>
                <a:lnTo>
                  <a:pt x="601" y="466"/>
                </a:lnTo>
                <a:cubicBezTo>
                  <a:pt x="601" y="487"/>
                  <a:pt x="594" y="494"/>
                  <a:pt x="572" y="494"/>
                </a:cubicBezTo>
                <a:lnTo>
                  <a:pt x="572" y="494"/>
                </a:lnTo>
                <a:cubicBezTo>
                  <a:pt x="28" y="494"/>
                  <a:pt x="28" y="494"/>
                  <a:pt x="28" y="494"/>
                </a:cubicBezTo>
                <a:lnTo>
                  <a:pt x="28" y="494"/>
                </a:lnTo>
                <a:lnTo>
                  <a:pt x="28" y="494"/>
                </a:lnTo>
                <a:cubicBezTo>
                  <a:pt x="14" y="494"/>
                  <a:pt x="0" y="487"/>
                  <a:pt x="0" y="466"/>
                </a:cubicBezTo>
                <a:cubicBezTo>
                  <a:pt x="0" y="466"/>
                  <a:pt x="0" y="459"/>
                  <a:pt x="7" y="452"/>
                </a:cubicBezTo>
                <a:lnTo>
                  <a:pt x="7" y="452"/>
                </a:lnTo>
                <a:cubicBezTo>
                  <a:pt x="276" y="7"/>
                  <a:pt x="276" y="7"/>
                  <a:pt x="276" y="7"/>
                </a:cubicBezTo>
                <a:lnTo>
                  <a:pt x="276" y="7"/>
                </a:lnTo>
                <a:cubicBezTo>
                  <a:pt x="283" y="0"/>
                  <a:pt x="290" y="0"/>
                  <a:pt x="304" y="0"/>
                </a:cubicBezTo>
                <a:cubicBezTo>
                  <a:pt x="311" y="0"/>
                  <a:pt x="318" y="0"/>
                  <a:pt x="325" y="14"/>
                </a:cubicBezTo>
                <a:lnTo>
                  <a:pt x="325" y="14"/>
                </a:lnTo>
                <a:cubicBezTo>
                  <a:pt x="601" y="452"/>
                  <a:pt x="601" y="452"/>
                  <a:pt x="601" y="452"/>
                </a:cubicBezTo>
                <a:lnTo>
                  <a:pt x="601" y="452"/>
                </a:lnTo>
                <a:cubicBezTo>
                  <a:pt x="601" y="459"/>
                  <a:pt x="601" y="466"/>
                  <a:pt x="601" y="466"/>
                </a:cubicBezTo>
                <a:close/>
                <a:moveTo>
                  <a:pt x="339" y="155"/>
                </a:moveTo>
                <a:lnTo>
                  <a:pt x="339" y="155"/>
                </a:lnTo>
                <a:cubicBezTo>
                  <a:pt x="339" y="134"/>
                  <a:pt x="325" y="120"/>
                  <a:pt x="304" y="120"/>
                </a:cubicBezTo>
                <a:cubicBezTo>
                  <a:pt x="283" y="120"/>
                  <a:pt x="261" y="134"/>
                  <a:pt x="261" y="155"/>
                </a:cubicBezTo>
                <a:cubicBezTo>
                  <a:pt x="261" y="296"/>
                  <a:pt x="261" y="296"/>
                  <a:pt x="261" y="296"/>
                </a:cubicBezTo>
                <a:cubicBezTo>
                  <a:pt x="261" y="318"/>
                  <a:pt x="283" y="339"/>
                  <a:pt x="304" y="339"/>
                </a:cubicBezTo>
                <a:cubicBezTo>
                  <a:pt x="325" y="339"/>
                  <a:pt x="339" y="318"/>
                  <a:pt x="339" y="296"/>
                </a:cubicBezTo>
                <a:lnTo>
                  <a:pt x="339" y="155"/>
                </a:lnTo>
                <a:close/>
                <a:moveTo>
                  <a:pt x="304" y="367"/>
                </a:moveTo>
                <a:lnTo>
                  <a:pt x="304" y="367"/>
                </a:lnTo>
                <a:cubicBezTo>
                  <a:pt x="283" y="367"/>
                  <a:pt x="261" y="381"/>
                  <a:pt x="261" y="403"/>
                </a:cubicBezTo>
                <a:cubicBezTo>
                  <a:pt x="261" y="424"/>
                  <a:pt x="283" y="438"/>
                  <a:pt x="304" y="438"/>
                </a:cubicBezTo>
                <a:cubicBezTo>
                  <a:pt x="325" y="438"/>
                  <a:pt x="339" y="424"/>
                  <a:pt x="339" y="403"/>
                </a:cubicBezTo>
                <a:cubicBezTo>
                  <a:pt x="339" y="381"/>
                  <a:pt x="325" y="367"/>
                  <a:pt x="304" y="367"/>
                </a:cubicBezTo>
                <a:close/>
              </a:path>
            </a:pathLst>
          </a:custGeom>
          <a:solidFill>
            <a:srgbClr val="00234F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Szövegdoboz 1"/>
          <p:cNvSpPr txBox="1"/>
          <p:nvPr/>
        </p:nvSpPr>
        <p:spPr>
          <a:xfrm>
            <a:off x="687658" y="3641065"/>
            <a:ext cx="3971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tv. 2. melléklete</a:t>
            </a:r>
            <a:endParaRPr lang="hu-HU" sz="3200" dirty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8" name="Szövegdoboz 67"/>
          <p:cNvSpPr txBox="1"/>
          <p:nvPr/>
        </p:nvSpPr>
        <p:spPr>
          <a:xfrm>
            <a:off x="19027454" y="3866695"/>
            <a:ext cx="3971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tv. 3. melléklete</a:t>
            </a:r>
            <a:endParaRPr lang="hu-HU" sz="3200" dirty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8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6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93357" y="312755"/>
            <a:ext cx="2368337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Kiberbiztonsági </a:t>
            </a:r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felügyelet – érintett szervezetek mérete *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grpSp>
        <p:nvGrpSpPr>
          <p:cNvPr id="68" name="Group 6"/>
          <p:cNvGrpSpPr/>
          <p:nvPr/>
        </p:nvGrpSpPr>
        <p:grpSpPr>
          <a:xfrm>
            <a:off x="8848081" y="4362815"/>
            <a:ext cx="6085337" cy="1824033"/>
            <a:chOff x="2667600" y="3434917"/>
            <a:chExt cx="3808800" cy="1272356"/>
          </a:xfrm>
        </p:grpSpPr>
        <p:sp>
          <p:nvSpPr>
            <p:cNvPr id="69" name="Freeform 21"/>
            <p:cNvSpPr>
              <a:spLocks/>
            </p:cNvSpPr>
            <p:nvPr/>
          </p:nvSpPr>
          <p:spPr bwMode="auto">
            <a:xfrm>
              <a:off x="2667600" y="3434917"/>
              <a:ext cx="3808798" cy="483657"/>
            </a:xfrm>
            <a:custGeom>
              <a:avLst/>
              <a:gdLst>
                <a:gd name="T0" fmla="*/ 93 w 878"/>
                <a:gd name="T1" fmla="*/ 0 h 168"/>
                <a:gd name="T2" fmla="*/ 0 w 878"/>
                <a:gd name="T3" fmla="*/ 168 h 168"/>
                <a:gd name="T4" fmla="*/ 878 w 878"/>
                <a:gd name="T5" fmla="*/ 168 h 168"/>
                <a:gd name="T6" fmla="*/ 785 w 878"/>
                <a:gd name="T7" fmla="*/ 0 h 168"/>
                <a:gd name="T8" fmla="*/ 93 w 878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8" h="168">
                  <a:moveTo>
                    <a:pt x="93" y="0"/>
                  </a:moveTo>
                  <a:lnTo>
                    <a:pt x="0" y="168"/>
                  </a:lnTo>
                  <a:lnTo>
                    <a:pt x="878" y="168"/>
                  </a:lnTo>
                  <a:lnTo>
                    <a:pt x="785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666" dirty="0">
                <a:solidFill>
                  <a:schemeClr val="bg1"/>
                </a:solidFill>
              </a:endParaRPr>
            </a:p>
          </p:txBody>
        </p:sp>
        <p:sp>
          <p:nvSpPr>
            <p:cNvPr id="70" name="Freeform 42"/>
            <p:cNvSpPr>
              <a:spLocks/>
            </p:cNvSpPr>
            <p:nvPr/>
          </p:nvSpPr>
          <p:spPr bwMode="auto">
            <a:xfrm>
              <a:off x="2667602" y="3913848"/>
              <a:ext cx="3808798" cy="793425"/>
            </a:xfrm>
            <a:custGeom>
              <a:avLst/>
              <a:gdLst>
                <a:gd name="connsiteX0" fmla="*/ 0 w 1393825"/>
                <a:gd name="connsiteY0" fmla="*/ 0 h 266700"/>
                <a:gd name="connsiteX1" fmla="*/ 1393825 w 1393825"/>
                <a:gd name="connsiteY1" fmla="*/ 0 h 266700"/>
                <a:gd name="connsiteX2" fmla="*/ 1246188 w 1393825"/>
                <a:gd name="connsiteY2" fmla="*/ 266700 h 266700"/>
                <a:gd name="connsiteX3" fmla="*/ 147637 w 1393825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3825" h="266700">
                  <a:moveTo>
                    <a:pt x="0" y="0"/>
                  </a:moveTo>
                  <a:lnTo>
                    <a:pt x="1393825" y="0"/>
                  </a:lnTo>
                  <a:lnTo>
                    <a:pt x="1246188" y="266700"/>
                  </a:lnTo>
                  <a:lnTo>
                    <a:pt x="147637" y="2667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6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Középvállalat</a:t>
              </a:r>
              <a:endParaRPr lang="en-US" sz="3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</p:grpSp>
      <p:grpSp>
        <p:nvGrpSpPr>
          <p:cNvPr id="140" name="Group 6"/>
          <p:cNvGrpSpPr/>
          <p:nvPr/>
        </p:nvGrpSpPr>
        <p:grpSpPr>
          <a:xfrm>
            <a:off x="8051990" y="6009539"/>
            <a:ext cx="7677515" cy="1982670"/>
            <a:chOff x="2667600" y="3434917"/>
            <a:chExt cx="3808800" cy="1272356"/>
          </a:xfrm>
        </p:grpSpPr>
        <p:sp>
          <p:nvSpPr>
            <p:cNvPr id="143" name="Freeform 21"/>
            <p:cNvSpPr>
              <a:spLocks/>
            </p:cNvSpPr>
            <p:nvPr/>
          </p:nvSpPr>
          <p:spPr bwMode="auto">
            <a:xfrm>
              <a:off x="2667600" y="3434917"/>
              <a:ext cx="3808798" cy="483657"/>
            </a:xfrm>
            <a:custGeom>
              <a:avLst/>
              <a:gdLst>
                <a:gd name="T0" fmla="*/ 93 w 878"/>
                <a:gd name="T1" fmla="*/ 0 h 168"/>
                <a:gd name="T2" fmla="*/ 0 w 878"/>
                <a:gd name="T3" fmla="*/ 168 h 168"/>
                <a:gd name="T4" fmla="*/ 878 w 878"/>
                <a:gd name="T5" fmla="*/ 168 h 168"/>
                <a:gd name="T6" fmla="*/ 785 w 878"/>
                <a:gd name="T7" fmla="*/ 0 h 168"/>
                <a:gd name="T8" fmla="*/ 93 w 878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8" h="168">
                  <a:moveTo>
                    <a:pt x="93" y="0"/>
                  </a:moveTo>
                  <a:lnTo>
                    <a:pt x="0" y="168"/>
                  </a:lnTo>
                  <a:lnTo>
                    <a:pt x="878" y="168"/>
                  </a:lnTo>
                  <a:lnTo>
                    <a:pt x="785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666" dirty="0">
                <a:solidFill>
                  <a:schemeClr val="bg1"/>
                </a:solidFill>
              </a:endParaRPr>
            </a:p>
          </p:txBody>
        </p:sp>
        <p:sp>
          <p:nvSpPr>
            <p:cNvPr id="144" name="Freeform 42"/>
            <p:cNvSpPr>
              <a:spLocks/>
            </p:cNvSpPr>
            <p:nvPr/>
          </p:nvSpPr>
          <p:spPr bwMode="auto">
            <a:xfrm>
              <a:off x="2667602" y="3913848"/>
              <a:ext cx="3808798" cy="793425"/>
            </a:xfrm>
            <a:custGeom>
              <a:avLst/>
              <a:gdLst>
                <a:gd name="connsiteX0" fmla="*/ 0 w 1393825"/>
                <a:gd name="connsiteY0" fmla="*/ 0 h 266700"/>
                <a:gd name="connsiteX1" fmla="*/ 1393825 w 1393825"/>
                <a:gd name="connsiteY1" fmla="*/ 0 h 266700"/>
                <a:gd name="connsiteX2" fmla="*/ 1246188 w 1393825"/>
                <a:gd name="connsiteY2" fmla="*/ 266700 h 266700"/>
                <a:gd name="connsiteX3" fmla="*/ 147637 w 1393825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3825" h="266700">
                  <a:moveTo>
                    <a:pt x="0" y="0"/>
                  </a:moveTo>
                  <a:lnTo>
                    <a:pt x="1393825" y="0"/>
                  </a:lnTo>
                  <a:lnTo>
                    <a:pt x="1246188" y="266700"/>
                  </a:lnTo>
                  <a:lnTo>
                    <a:pt x="147637" y="2667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4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Nagyvállalat</a:t>
              </a:r>
              <a:endParaRPr lang="en-US" sz="48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</p:grpSp>
      <p:grpSp>
        <p:nvGrpSpPr>
          <p:cNvPr id="2" name="Csoportba foglalás 1"/>
          <p:cNvGrpSpPr/>
          <p:nvPr/>
        </p:nvGrpSpPr>
        <p:grpSpPr>
          <a:xfrm>
            <a:off x="9556652" y="3308295"/>
            <a:ext cx="4668196" cy="1321118"/>
            <a:chOff x="4889292" y="6849678"/>
            <a:chExt cx="4668196" cy="1321118"/>
          </a:xfrm>
        </p:grpSpPr>
        <p:sp>
          <p:nvSpPr>
            <p:cNvPr id="151" name="Freeform 20"/>
            <p:cNvSpPr>
              <a:spLocks/>
            </p:cNvSpPr>
            <p:nvPr/>
          </p:nvSpPr>
          <p:spPr bwMode="auto">
            <a:xfrm>
              <a:off x="4889292" y="6849678"/>
              <a:ext cx="4668196" cy="506171"/>
            </a:xfrm>
            <a:custGeom>
              <a:avLst/>
              <a:gdLst>
                <a:gd name="T0" fmla="*/ 93 w 646"/>
                <a:gd name="T1" fmla="*/ 0 h 167"/>
                <a:gd name="T2" fmla="*/ 0 w 646"/>
                <a:gd name="T3" fmla="*/ 167 h 167"/>
                <a:gd name="T4" fmla="*/ 646 w 646"/>
                <a:gd name="T5" fmla="*/ 167 h 167"/>
                <a:gd name="T6" fmla="*/ 553 w 646"/>
                <a:gd name="T7" fmla="*/ 0 h 167"/>
                <a:gd name="T8" fmla="*/ 93 w 646"/>
                <a:gd name="T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6" h="167">
                  <a:moveTo>
                    <a:pt x="93" y="0"/>
                  </a:moveTo>
                  <a:lnTo>
                    <a:pt x="0" y="167"/>
                  </a:lnTo>
                  <a:lnTo>
                    <a:pt x="646" y="167"/>
                  </a:lnTo>
                  <a:lnTo>
                    <a:pt x="55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chemeClr val="bg1">
                <a:lumMod val="65000"/>
                <a:alpha val="85000"/>
              </a:schemeClr>
            </a:solidFill>
            <a:ln>
              <a:noFill/>
            </a:ln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666" dirty="0">
                <a:solidFill>
                  <a:schemeClr val="bg1"/>
                </a:solidFill>
              </a:endParaRPr>
            </a:p>
          </p:txBody>
        </p:sp>
        <p:sp>
          <p:nvSpPr>
            <p:cNvPr id="152" name="Freeform 44"/>
            <p:cNvSpPr>
              <a:spLocks/>
            </p:cNvSpPr>
            <p:nvPr/>
          </p:nvSpPr>
          <p:spPr bwMode="auto">
            <a:xfrm>
              <a:off x="4889292" y="7340434"/>
              <a:ext cx="4668196" cy="830362"/>
            </a:xfrm>
            <a:custGeom>
              <a:avLst/>
              <a:gdLst>
                <a:gd name="connsiteX0" fmla="*/ 0 w 1025525"/>
                <a:gd name="connsiteY0" fmla="*/ 0 h 265112"/>
                <a:gd name="connsiteX1" fmla="*/ 1025525 w 1025525"/>
                <a:gd name="connsiteY1" fmla="*/ 0 h 265112"/>
                <a:gd name="connsiteX2" fmla="*/ 877888 w 1025525"/>
                <a:gd name="connsiteY2" fmla="*/ 265112 h 265112"/>
                <a:gd name="connsiteX3" fmla="*/ 147637 w 1025525"/>
                <a:gd name="connsiteY3" fmla="*/ 265112 h 265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525" h="265112">
                  <a:moveTo>
                    <a:pt x="0" y="0"/>
                  </a:moveTo>
                  <a:lnTo>
                    <a:pt x="1025525" y="0"/>
                  </a:lnTo>
                  <a:lnTo>
                    <a:pt x="877888" y="265112"/>
                  </a:lnTo>
                  <a:lnTo>
                    <a:pt x="147637" y="26511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Kisvállalat</a:t>
              </a:r>
              <a:endParaRPr lang="en-US" sz="28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</p:grpSp>
      <p:grpSp>
        <p:nvGrpSpPr>
          <p:cNvPr id="73" name="Csoportba foglalás 72"/>
          <p:cNvGrpSpPr/>
          <p:nvPr/>
        </p:nvGrpSpPr>
        <p:grpSpPr>
          <a:xfrm>
            <a:off x="9983607" y="2150314"/>
            <a:ext cx="3814296" cy="1270608"/>
            <a:chOff x="17023500" y="3272677"/>
            <a:chExt cx="4465873" cy="2197816"/>
          </a:xfrm>
        </p:grpSpPr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17023500" y="3272677"/>
              <a:ext cx="4465863" cy="832354"/>
            </a:xfrm>
            <a:custGeom>
              <a:avLst/>
              <a:gdLst>
                <a:gd name="T0" fmla="*/ 91 w 414"/>
                <a:gd name="T1" fmla="*/ 0 h 167"/>
                <a:gd name="T2" fmla="*/ 0 w 414"/>
                <a:gd name="T3" fmla="*/ 167 h 167"/>
                <a:gd name="T4" fmla="*/ 414 w 414"/>
                <a:gd name="T5" fmla="*/ 167 h 167"/>
                <a:gd name="T6" fmla="*/ 323 w 414"/>
                <a:gd name="T7" fmla="*/ 0 h 167"/>
                <a:gd name="T8" fmla="*/ 91 w 414"/>
                <a:gd name="T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167">
                  <a:moveTo>
                    <a:pt x="91" y="0"/>
                  </a:moveTo>
                  <a:lnTo>
                    <a:pt x="0" y="167"/>
                  </a:lnTo>
                  <a:lnTo>
                    <a:pt x="414" y="167"/>
                  </a:lnTo>
                  <a:lnTo>
                    <a:pt x="323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chemeClr val="bg1">
                <a:lumMod val="65000"/>
                <a:alpha val="80000"/>
              </a:schemeClr>
            </a:solidFill>
            <a:ln>
              <a:noFill/>
            </a:ln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399" dirty="0">
                <a:solidFill>
                  <a:schemeClr val="bg1"/>
                </a:solidFill>
              </a:endParaRPr>
            </a:p>
          </p:txBody>
        </p:sp>
        <p:sp>
          <p:nvSpPr>
            <p:cNvPr id="75" name="Freeform 46"/>
            <p:cNvSpPr>
              <a:spLocks/>
            </p:cNvSpPr>
            <p:nvPr/>
          </p:nvSpPr>
          <p:spPr bwMode="auto">
            <a:xfrm>
              <a:off x="17023510" y="4105036"/>
              <a:ext cx="4465863" cy="1365457"/>
            </a:xfrm>
            <a:custGeom>
              <a:avLst/>
              <a:gdLst>
                <a:gd name="connsiteX0" fmla="*/ 0 w 657225"/>
                <a:gd name="connsiteY0" fmla="*/ 0 h 265112"/>
                <a:gd name="connsiteX1" fmla="*/ 657225 w 657225"/>
                <a:gd name="connsiteY1" fmla="*/ 0 h 265112"/>
                <a:gd name="connsiteX2" fmla="*/ 512763 w 657225"/>
                <a:gd name="connsiteY2" fmla="*/ 265112 h 265112"/>
                <a:gd name="connsiteX3" fmla="*/ 144462 w 657225"/>
                <a:gd name="connsiteY3" fmla="*/ 265112 h 265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5" h="265112">
                  <a:moveTo>
                    <a:pt x="0" y="0"/>
                  </a:moveTo>
                  <a:lnTo>
                    <a:pt x="657225" y="0"/>
                  </a:lnTo>
                  <a:lnTo>
                    <a:pt x="512763" y="265112"/>
                  </a:lnTo>
                  <a:lnTo>
                    <a:pt x="144462" y="26511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243777" tIns="121888" rIns="243777" bIns="12188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2400" dirty="0" err="1" smtClean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Mikrovállalat</a:t>
              </a:r>
              <a:endParaRPr lang="en-US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</p:grpSp>
      <p:sp>
        <p:nvSpPr>
          <p:cNvPr id="5" name="Szövegdoboz 4"/>
          <p:cNvSpPr txBox="1"/>
          <p:nvPr/>
        </p:nvSpPr>
        <p:spPr>
          <a:xfrm>
            <a:off x="1023918" y="8586983"/>
            <a:ext cx="22622256" cy="4369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b="1" dirty="0" smtClean="0">
                <a:solidFill>
                  <a:srgbClr val="8F2842"/>
                </a:solidFill>
              </a:rPr>
              <a:t>*</a:t>
            </a:r>
            <a:r>
              <a:rPr lang="hu-HU" dirty="0" smtClean="0"/>
              <a:t> </a:t>
            </a:r>
            <a:r>
              <a:rPr lang="hu-HU" sz="3199" b="1" dirty="0" smtClean="0">
                <a:solidFill>
                  <a:srgbClr val="8F2842"/>
                </a:solidFill>
              </a:rPr>
              <a:t>Továbbá azon szervezetek, melyek a Kiberbiztonsági tv. 1. § (1) bekezdésének e) pontja alapján méretkorlát nélkül a törvény személyi hatálya alá tartoznak: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sz="3199" b="1" dirty="0" smtClean="0">
                <a:solidFill>
                  <a:srgbClr val="002060"/>
                </a:solidFill>
              </a:rPr>
              <a:t>elektronikus </a:t>
            </a:r>
            <a:r>
              <a:rPr lang="hu-HU" sz="3199" b="1" dirty="0">
                <a:solidFill>
                  <a:srgbClr val="002060"/>
                </a:solidFill>
              </a:rPr>
              <a:t>hírközlési szolgáltató,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sz="3199" b="1" dirty="0" smtClean="0">
                <a:solidFill>
                  <a:srgbClr val="002060"/>
                </a:solidFill>
              </a:rPr>
              <a:t>bizalmi </a:t>
            </a:r>
            <a:r>
              <a:rPr lang="hu-HU" sz="3199" b="1" dirty="0">
                <a:solidFill>
                  <a:srgbClr val="002060"/>
                </a:solidFill>
              </a:rPr>
              <a:t>szolgáltató,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sz="3199" b="1" dirty="0" smtClean="0">
                <a:solidFill>
                  <a:srgbClr val="002060"/>
                </a:solidFill>
              </a:rPr>
              <a:t>DNS-szolgáltató</a:t>
            </a:r>
            <a:r>
              <a:rPr lang="hu-HU" sz="3199" b="1" dirty="0">
                <a:solidFill>
                  <a:srgbClr val="002060"/>
                </a:solidFill>
              </a:rPr>
              <a:t>,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sz="3199" b="1" dirty="0" smtClean="0">
                <a:solidFill>
                  <a:srgbClr val="002060"/>
                </a:solidFill>
              </a:rPr>
              <a:t>legfelső </a:t>
            </a:r>
            <a:r>
              <a:rPr lang="hu-HU" sz="3199" b="1" dirty="0">
                <a:solidFill>
                  <a:srgbClr val="002060"/>
                </a:solidFill>
              </a:rPr>
              <a:t>szintű </a:t>
            </a:r>
            <a:r>
              <a:rPr lang="hu-HU" sz="3199" b="1" dirty="0" err="1" smtClean="0">
                <a:solidFill>
                  <a:srgbClr val="002060"/>
                </a:solidFill>
              </a:rPr>
              <a:t>doménnév</a:t>
            </a:r>
            <a:r>
              <a:rPr lang="hu-HU" sz="3199" b="1" dirty="0" smtClean="0">
                <a:solidFill>
                  <a:srgbClr val="002060"/>
                </a:solidFill>
              </a:rPr>
              <a:t>-nyilvántartó,</a:t>
            </a:r>
            <a:endParaRPr lang="hu-HU" sz="3199" b="1" dirty="0">
              <a:solidFill>
                <a:srgbClr val="002060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sz="3199" b="1" dirty="0">
                <a:solidFill>
                  <a:srgbClr val="002060"/>
                </a:solidFill>
              </a:rPr>
              <a:t> </a:t>
            </a:r>
            <a:r>
              <a:rPr lang="hu-HU" sz="3199" b="1" dirty="0" err="1" smtClean="0">
                <a:solidFill>
                  <a:srgbClr val="002060"/>
                </a:solidFill>
              </a:rPr>
              <a:t>doménnév</a:t>
            </a:r>
            <a:r>
              <a:rPr lang="hu-HU" sz="3199" b="1" dirty="0" smtClean="0">
                <a:solidFill>
                  <a:srgbClr val="002060"/>
                </a:solidFill>
              </a:rPr>
              <a:t>-regisztrációt </a:t>
            </a:r>
            <a:r>
              <a:rPr lang="hu-HU" sz="3199" b="1" dirty="0">
                <a:solidFill>
                  <a:srgbClr val="002060"/>
                </a:solidFill>
              </a:rPr>
              <a:t>végző </a:t>
            </a:r>
            <a:r>
              <a:rPr lang="hu-HU" sz="3199" b="1" dirty="0" smtClean="0">
                <a:solidFill>
                  <a:srgbClr val="002060"/>
                </a:solidFill>
              </a:rPr>
              <a:t>szolgáltató.</a:t>
            </a:r>
            <a:endParaRPr lang="hu-HU" sz="3199" b="1" dirty="0">
              <a:solidFill>
                <a:srgbClr val="002060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hu-HU" sz="3199" b="1" dirty="0">
              <a:solidFill>
                <a:srgbClr val="8F2842"/>
              </a:solidFill>
            </a:endParaRPr>
          </a:p>
        </p:txBody>
      </p:sp>
      <p:cxnSp>
        <p:nvCxnSpPr>
          <p:cNvPr id="10" name="Egyenes összekötő 9"/>
          <p:cNvCxnSpPr/>
          <p:nvPr/>
        </p:nvCxnSpPr>
        <p:spPr>
          <a:xfrm>
            <a:off x="3072384" y="4657972"/>
            <a:ext cx="18562320" cy="0"/>
          </a:xfrm>
          <a:prstGeom prst="line">
            <a:avLst/>
          </a:prstGeom>
          <a:ln w="76200">
            <a:solidFill>
              <a:srgbClr val="8F28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efelé nyíl 10"/>
          <p:cNvSpPr/>
          <p:nvPr/>
        </p:nvSpPr>
        <p:spPr>
          <a:xfrm>
            <a:off x="4700016" y="5056179"/>
            <a:ext cx="1938528" cy="2551629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9" name="Lefelé nyíl 48"/>
          <p:cNvSpPr/>
          <p:nvPr/>
        </p:nvSpPr>
        <p:spPr>
          <a:xfrm>
            <a:off x="17672304" y="5056179"/>
            <a:ext cx="1938528" cy="2551629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75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2447706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7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277217" y="72223"/>
            <a:ext cx="245790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Szervezet mérete – kiemelten kockázatos és kockázatos ágazat esetében 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867653" y="2773612"/>
            <a:ext cx="214757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</p:txBody>
      </p:sp>
      <p:sp>
        <p:nvSpPr>
          <p:cNvPr id="13" name="Rectangle 8"/>
          <p:cNvSpPr/>
          <p:nvPr/>
        </p:nvSpPr>
        <p:spPr>
          <a:xfrm>
            <a:off x="381211" y="2703588"/>
            <a:ext cx="23491066" cy="70059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>
              <a:solidFill>
                <a:srgbClr val="FFFFFF"/>
              </a:solidFill>
            </a:endParaRPr>
          </a:p>
        </p:txBody>
      </p:sp>
      <p:sp>
        <p:nvSpPr>
          <p:cNvPr id="16" name="Rectangle 6"/>
          <p:cNvSpPr/>
          <p:nvPr/>
        </p:nvSpPr>
        <p:spPr>
          <a:xfrm>
            <a:off x="9694710" y="2888790"/>
            <a:ext cx="6877711" cy="73866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200" b="1" dirty="0" smtClean="0">
                <a:solidFill>
                  <a:srgbClr val="00234F"/>
                </a:solidFill>
              </a:rPr>
              <a:t>Szervezet mérete (</a:t>
            </a:r>
            <a:r>
              <a:rPr lang="hu-HU" sz="3200" b="1" dirty="0" err="1" smtClean="0">
                <a:solidFill>
                  <a:srgbClr val="00234F"/>
                </a:solidFill>
              </a:rPr>
              <a:t>Kkvtv</a:t>
            </a:r>
            <a:r>
              <a:rPr lang="hu-HU" sz="3200" b="1" dirty="0" smtClean="0">
                <a:solidFill>
                  <a:srgbClr val="00234F"/>
                </a:solidFill>
              </a:rPr>
              <a:t>.*)</a:t>
            </a:r>
            <a:endParaRPr lang="hu-HU" sz="3200" b="1" dirty="0">
              <a:solidFill>
                <a:srgbClr val="00234F"/>
              </a:solidFill>
            </a:endParaRPr>
          </a:p>
        </p:txBody>
      </p:sp>
      <p:sp>
        <p:nvSpPr>
          <p:cNvPr id="17" name="Téglalap 16"/>
          <p:cNvSpPr/>
          <p:nvPr/>
        </p:nvSpPr>
        <p:spPr>
          <a:xfrm rot="5400000">
            <a:off x="11826740" y="-6566711"/>
            <a:ext cx="600008" cy="23491066"/>
          </a:xfrm>
          <a:prstGeom prst="rect">
            <a:avLst/>
          </a:prstGeom>
          <a:solidFill>
            <a:srgbClr val="002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sz="4000">
              <a:solidFill>
                <a:srgbClr val="FFFFFF"/>
              </a:solidFill>
            </a:endParaRPr>
          </a:p>
        </p:txBody>
      </p:sp>
      <p:sp>
        <p:nvSpPr>
          <p:cNvPr id="18" name="Téglalap 17"/>
          <p:cNvSpPr/>
          <p:nvPr/>
        </p:nvSpPr>
        <p:spPr>
          <a:xfrm rot="5400000">
            <a:off x="11826741" y="-5099933"/>
            <a:ext cx="600008" cy="23491068"/>
          </a:xfrm>
          <a:prstGeom prst="rect">
            <a:avLst/>
          </a:prstGeom>
          <a:solidFill>
            <a:srgbClr val="002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sz="4000">
              <a:solidFill>
                <a:srgbClr val="FFFFFF"/>
              </a:solidFill>
            </a:endParaRPr>
          </a:p>
        </p:txBody>
      </p:sp>
      <p:sp>
        <p:nvSpPr>
          <p:cNvPr id="19" name="Téglalap 18"/>
          <p:cNvSpPr/>
          <p:nvPr/>
        </p:nvSpPr>
        <p:spPr>
          <a:xfrm rot="5400000">
            <a:off x="11826741" y="-3141166"/>
            <a:ext cx="600008" cy="23491068"/>
          </a:xfrm>
          <a:prstGeom prst="rect">
            <a:avLst/>
          </a:prstGeom>
          <a:solidFill>
            <a:srgbClr val="002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sz="4000">
              <a:solidFill>
                <a:srgbClr val="FFFFFF"/>
              </a:solidFill>
            </a:endParaRPr>
          </a:p>
        </p:txBody>
      </p:sp>
      <p:sp>
        <p:nvSpPr>
          <p:cNvPr id="22" name="Szövegdoboz 2"/>
          <p:cNvSpPr txBox="1">
            <a:spLocks noChangeArrowheads="1"/>
          </p:cNvSpPr>
          <p:nvPr/>
        </p:nvSpPr>
        <p:spPr bwMode="auto">
          <a:xfrm>
            <a:off x="551610" y="4931869"/>
            <a:ext cx="4251364" cy="421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err="1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foglalkoztatotti</a:t>
            </a:r>
            <a:r>
              <a:rPr lang="hu-HU" sz="28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létszám</a:t>
            </a:r>
            <a:endParaRPr lang="hu-HU" sz="20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Szövegdoboz 2"/>
          <p:cNvSpPr txBox="1">
            <a:spLocks noChangeArrowheads="1"/>
          </p:cNvSpPr>
          <p:nvPr/>
        </p:nvSpPr>
        <p:spPr bwMode="auto">
          <a:xfrm>
            <a:off x="551610" y="6434336"/>
            <a:ext cx="4251364" cy="421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hu-HU" sz="2800" b="1" dirty="0" smtClean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lőző évi bevétel</a:t>
            </a:r>
            <a:endParaRPr lang="hu-HU" sz="20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Szövegdoboz 2"/>
          <p:cNvSpPr txBox="1">
            <a:spLocks noChangeArrowheads="1"/>
          </p:cNvSpPr>
          <p:nvPr/>
        </p:nvSpPr>
        <p:spPr bwMode="auto">
          <a:xfrm>
            <a:off x="551610" y="8361609"/>
            <a:ext cx="4251364" cy="421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smtClean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mérlegfőösszeg</a:t>
            </a:r>
            <a:endParaRPr lang="hu-HU" sz="20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Szövegdoboz 2"/>
          <p:cNvSpPr txBox="1">
            <a:spLocks noChangeArrowheads="1"/>
          </p:cNvSpPr>
          <p:nvPr/>
        </p:nvSpPr>
        <p:spPr bwMode="auto">
          <a:xfrm>
            <a:off x="22127352" y="6388056"/>
            <a:ext cx="1657769" cy="64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smtClean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Millió €</a:t>
            </a:r>
            <a:endParaRPr lang="hu-HU" sz="20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Szövegdoboz 2"/>
          <p:cNvSpPr txBox="1">
            <a:spLocks noChangeArrowheads="1"/>
          </p:cNvSpPr>
          <p:nvPr/>
        </p:nvSpPr>
        <p:spPr bwMode="auto">
          <a:xfrm>
            <a:off x="22127352" y="8325466"/>
            <a:ext cx="1657769" cy="64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smtClean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Millió €</a:t>
            </a:r>
            <a:endParaRPr lang="hu-HU" sz="20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Szövegdoboz 2"/>
          <p:cNvSpPr txBox="1">
            <a:spLocks noChangeArrowheads="1"/>
          </p:cNvSpPr>
          <p:nvPr/>
        </p:nvSpPr>
        <p:spPr bwMode="auto">
          <a:xfrm>
            <a:off x="22679225" y="4915355"/>
            <a:ext cx="837254" cy="64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smtClean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Fő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20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Szövegdoboz 2"/>
          <p:cNvSpPr txBox="1">
            <a:spLocks noChangeArrowheads="1"/>
          </p:cNvSpPr>
          <p:nvPr/>
        </p:nvSpPr>
        <p:spPr bwMode="auto">
          <a:xfrm>
            <a:off x="9794860" y="3981430"/>
            <a:ext cx="2935032" cy="64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kisvállalkozás</a:t>
            </a:r>
            <a:endParaRPr lang="hu-HU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Szövegdoboz 2"/>
          <p:cNvSpPr txBox="1">
            <a:spLocks noChangeArrowheads="1"/>
          </p:cNvSpPr>
          <p:nvPr/>
        </p:nvSpPr>
        <p:spPr bwMode="auto">
          <a:xfrm>
            <a:off x="13816579" y="3986421"/>
            <a:ext cx="3152190" cy="64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középvállalkozás</a:t>
            </a:r>
            <a:endParaRPr lang="hu-HU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Szövegdoboz 2"/>
          <p:cNvSpPr txBox="1">
            <a:spLocks noChangeArrowheads="1"/>
          </p:cNvSpPr>
          <p:nvPr/>
        </p:nvSpPr>
        <p:spPr bwMode="auto">
          <a:xfrm>
            <a:off x="18382752" y="4012048"/>
            <a:ext cx="3152190" cy="64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nagyvállalkozás</a:t>
            </a:r>
            <a:endParaRPr lang="hu-HU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Szövegdoboz 2"/>
          <p:cNvSpPr txBox="1">
            <a:spLocks noChangeArrowheads="1"/>
          </p:cNvSpPr>
          <p:nvPr/>
        </p:nvSpPr>
        <p:spPr bwMode="auto">
          <a:xfrm>
            <a:off x="5599513" y="3988357"/>
            <a:ext cx="3152190" cy="64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err="1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mikrovállalkozás</a:t>
            </a:r>
            <a:endParaRPr lang="hu-HU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5472205" y="4904896"/>
            <a:ext cx="3406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evesebb, mint 10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Szövegdoboz 35"/>
          <p:cNvSpPr txBox="1"/>
          <p:nvPr/>
        </p:nvSpPr>
        <p:spPr>
          <a:xfrm>
            <a:off x="6037428" y="6379254"/>
            <a:ext cx="2276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legfeljebb 2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Szövegdoboz 36"/>
          <p:cNvSpPr txBox="1"/>
          <p:nvPr/>
        </p:nvSpPr>
        <p:spPr>
          <a:xfrm>
            <a:off x="6810536" y="5642200"/>
            <a:ext cx="730142" cy="540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F28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és</a:t>
            </a:r>
            <a:endParaRPr lang="hu-HU" sz="2800" b="1" dirty="0">
              <a:solidFill>
                <a:srgbClr val="8F284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Szövegdoboz 37"/>
          <p:cNvSpPr txBox="1"/>
          <p:nvPr/>
        </p:nvSpPr>
        <p:spPr>
          <a:xfrm>
            <a:off x="10035942" y="6379872"/>
            <a:ext cx="2529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legfeljebb 10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Szövegdoboz 38"/>
          <p:cNvSpPr txBox="1"/>
          <p:nvPr/>
        </p:nvSpPr>
        <p:spPr>
          <a:xfrm>
            <a:off x="9591776" y="4906994"/>
            <a:ext cx="3347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evesebb, mint 50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Szövegdoboz 40"/>
          <p:cNvSpPr txBox="1"/>
          <p:nvPr/>
        </p:nvSpPr>
        <p:spPr>
          <a:xfrm>
            <a:off x="10939113" y="5637757"/>
            <a:ext cx="730142" cy="540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F28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és</a:t>
            </a:r>
            <a:endParaRPr lang="hu-HU" sz="2800" b="1" dirty="0">
              <a:solidFill>
                <a:srgbClr val="8F284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Szövegdoboz 41"/>
          <p:cNvSpPr txBox="1"/>
          <p:nvPr/>
        </p:nvSpPr>
        <p:spPr>
          <a:xfrm>
            <a:off x="13560628" y="4890350"/>
            <a:ext cx="3664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kevesebb, mint 250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Szövegdoboz 42"/>
          <p:cNvSpPr txBox="1"/>
          <p:nvPr/>
        </p:nvSpPr>
        <p:spPr>
          <a:xfrm>
            <a:off x="14071388" y="6353174"/>
            <a:ext cx="2849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legfeljebb 50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Szövegdoboz 43"/>
          <p:cNvSpPr txBox="1"/>
          <p:nvPr/>
        </p:nvSpPr>
        <p:spPr>
          <a:xfrm>
            <a:off x="13816579" y="8310724"/>
            <a:ext cx="3153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legfeljebb 43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Szövegdoboz 45"/>
          <p:cNvSpPr txBox="1"/>
          <p:nvPr/>
        </p:nvSpPr>
        <p:spPr>
          <a:xfrm>
            <a:off x="18861577" y="6397452"/>
            <a:ext cx="2201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legalább 50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Szövegdoboz 46"/>
          <p:cNvSpPr txBox="1"/>
          <p:nvPr/>
        </p:nvSpPr>
        <p:spPr>
          <a:xfrm>
            <a:off x="18457226" y="4895275"/>
            <a:ext cx="2948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öbb, mint 250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Szövegdoboz 48"/>
          <p:cNvSpPr txBox="1"/>
          <p:nvPr/>
        </p:nvSpPr>
        <p:spPr>
          <a:xfrm>
            <a:off x="15027602" y="5634961"/>
            <a:ext cx="730142" cy="540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F28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és</a:t>
            </a:r>
            <a:endParaRPr lang="hu-HU" sz="2800" b="1" dirty="0">
              <a:solidFill>
                <a:srgbClr val="8F284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Szövegdoboz 49"/>
          <p:cNvSpPr txBox="1"/>
          <p:nvPr/>
        </p:nvSpPr>
        <p:spPr>
          <a:xfrm>
            <a:off x="19566541" y="5642200"/>
            <a:ext cx="730142" cy="540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F28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és</a:t>
            </a:r>
            <a:endParaRPr lang="hu-HU" sz="2800" b="1" dirty="0">
              <a:solidFill>
                <a:srgbClr val="8F284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Szövegdoboz 50"/>
          <p:cNvSpPr txBox="1"/>
          <p:nvPr/>
        </p:nvSpPr>
        <p:spPr>
          <a:xfrm>
            <a:off x="19363865" y="7328820"/>
            <a:ext cx="1135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F28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vagy</a:t>
            </a:r>
            <a:endParaRPr lang="hu-HU" sz="2800" b="1" dirty="0">
              <a:solidFill>
                <a:srgbClr val="8F284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Szövegdoboz 51"/>
          <p:cNvSpPr txBox="1"/>
          <p:nvPr/>
        </p:nvSpPr>
        <p:spPr>
          <a:xfrm>
            <a:off x="14884376" y="7332942"/>
            <a:ext cx="1016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F28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vagy</a:t>
            </a:r>
            <a:endParaRPr lang="hu-HU" sz="2800" b="1" dirty="0">
              <a:solidFill>
                <a:srgbClr val="8F284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Lekerekített téglalap 9"/>
          <p:cNvSpPr/>
          <p:nvPr/>
        </p:nvSpPr>
        <p:spPr>
          <a:xfrm>
            <a:off x="13546527" y="3747574"/>
            <a:ext cx="3723068" cy="5439903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3" name="Lekerekített téglalap 52"/>
          <p:cNvSpPr/>
          <p:nvPr/>
        </p:nvSpPr>
        <p:spPr>
          <a:xfrm>
            <a:off x="18248731" y="3675489"/>
            <a:ext cx="3319680" cy="5511988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övegdoboz 10"/>
          <p:cNvSpPr txBox="1"/>
          <p:nvPr/>
        </p:nvSpPr>
        <p:spPr>
          <a:xfrm>
            <a:off x="335753" y="10295925"/>
            <a:ext cx="23449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234F"/>
                </a:solidFill>
              </a:rPr>
              <a:t>* A </a:t>
            </a:r>
            <a:r>
              <a:rPr lang="hu-HU" sz="3200" b="1" dirty="0">
                <a:solidFill>
                  <a:srgbClr val="00234F"/>
                </a:solidFill>
              </a:rPr>
              <a:t>2004. évi XXXIV. t</a:t>
            </a:r>
            <a:r>
              <a:rPr lang="hu-HU" sz="3200" b="1" dirty="0" smtClean="0">
                <a:solidFill>
                  <a:srgbClr val="00234F"/>
                </a:solidFill>
              </a:rPr>
              <a:t>örvény </a:t>
            </a:r>
            <a:r>
              <a:rPr lang="hu-HU" sz="3200" b="1" dirty="0">
                <a:solidFill>
                  <a:srgbClr val="00234F"/>
                </a:solidFill>
              </a:rPr>
              <a:t>alapján </a:t>
            </a:r>
            <a:r>
              <a:rPr lang="hu-HU" sz="3200" b="1" dirty="0" smtClean="0">
                <a:solidFill>
                  <a:srgbClr val="00234F"/>
                </a:solidFill>
              </a:rPr>
              <a:t>a </a:t>
            </a:r>
            <a:r>
              <a:rPr lang="hu-HU" sz="3200" b="1" dirty="0">
                <a:solidFill>
                  <a:srgbClr val="00234F"/>
                </a:solidFill>
              </a:rPr>
              <a:t>vállalkozás abban az esetben veszíti el, illetve nyeri el a KKV minősítést, </a:t>
            </a:r>
            <a:r>
              <a:rPr lang="hu-HU" sz="3200" b="1" dirty="0">
                <a:solidFill>
                  <a:srgbClr val="8F2842"/>
                </a:solidFill>
              </a:rPr>
              <a:t>ha két egymást követő számviteli időszakban, illetve bevallási időszakban túllépi</a:t>
            </a:r>
            <a:r>
              <a:rPr lang="hu-HU" sz="3200" b="1" dirty="0">
                <a:solidFill>
                  <a:srgbClr val="00234F"/>
                </a:solidFill>
              </a:rPr>
              <a:t> a </a:t>
            </a:r>
            <a:r>
              <a:rPr lang="hu-HU" sz="3200" b="1" dirty="0" smtClean="0">
                <a:solidFill>
                  <a:srgbClr val="00234F"/>
                </a:solidFill>
              </a:rPr>
              <a:t>fenti táblázatban meghatározott </a:t>
            </a:r>
            <a:r>
              <a:rPr lang="hu-HU" sz="3200" b="1" dirty="0">
                <a:solidFill>
                  <a:srgbClr val="00234F"/>
                </a:solidFill>
              </a:rPr>
              <a:t>foglalkoztatotti létszámot vagy pénzügyi határértékeket, </a:t>
            </a:r>
            <a:r>
              <a:rPr lang="hu-HU" sz="3200" b="1" dirty="0">
                <a:solidFill>
                  <a:srgbClr val="8F2842"/>
                </a:solidFill>
              </a:rPr>
              <a:t>vagy elmarad azoktól</a:t>
            </a:r>
            <a:r>
              <a:rPr lang="hu-HU" sz="3200" b="1" dirty="0" smtClean="0">
                <a:solidFill>
                  <a:srgbClr val="00234F"/>
                </a:solidFill>
              </a:rPr>
              <a:t>. </a:t>
            </a:r>
            <a:endParaRPr lang="hu-HU" sz="3200" b="1" dirty="0">
              <a:solidFill>
                <a:srgbClr val="00234F"/>
              </a:solidFill>
            </a:endParaRPr>
          </a:p>
        </p:txBody>
      </p:sp>
      <p:sp>
        <p:nvSpPr>
          <p:cNvPr id="55" name="Szövegdoboz 54"/>
          <p:cNvSpPr txBox="1"/>
          <p:nvPr/>
        </p:nvSpPr>
        <p:spPr>
          <a:xfrm>
            <a:off x="18468827" y="8317232"/>
            <a:ext cx="3153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legalább 43</a:t>
            </a:r>
            <a:endParaRPr lang="hu-HU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61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2170816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8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567439" y="503441"/>
            <a:ext cx="2341148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Összefoglaló ábra – Érintett-e egy szervezet ?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11" name="Rectangle 8"/>
          <p:cNvSpPr/>
          <p:nvPr/>
        </p:nvSpPr>
        <p:spPr>
          <a:xfrm>
            <a:off x="398723" y="2357706"/>
            <a:ext cx="23580198" cy="100476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>
              <a:solidFill>
                <a:srgbClr val="FFFFFF"/>
              </a:solidFill>
            </a:endParaRPr>
          </a:p>
        </p:txBody>
      </p:sp>
      <p:sp>
        <p:nvSpPr>
          <p:cNvPr id="2" name="Lekerekített téglalap 1"/>
          <p:cNvSpPr/>
          <p:nvPr/>
        </p:nvSpPr>
        <p:spPr>
          <a:xfrm>
            <a:off x="567439" y="6724448"/>
            <a:ext cx="4133088" cy="1536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Szervezet mérete</a:t>
            </a:r>
            <a:endParaRPr lang="hu-HU" sz="28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8" name="Kanyar jobbra 7"/>
          <p:cNvSpPr/>
          <p:nvPr/>
        </p:nvSpPr>
        <p:spPr>
          <a:xfrm>
            <a:off x="1777929" y="4417722"/>
            <a:ext cx="5943600" cy="202773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8" name="Kanyar jobbra 17"/>
          <p:cNvSpPr/>
          <p:nvPr/>
        </p:nvSpPr>
        <p:spPr>
          <a:xfrm flipV="1">
            <a:off x="1777929" y="8614804"/>
            <a:ext cx="5943600" cy="202773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9" name="Lekerekített téglalap 18"/>
          <p:cNvSpPr/>
          <p:nvPr/>
        </p:nvSpPr>
        <p:spPr>
          <a:xfrm>
            <a:off x="8005486" y="3231226"/>
            <a:ext cx="5578351" cy="30191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Vizsgálandó tevékenységek: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hu-HU" sz="26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ágazatban végez tevékenységet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hu-HU" sz="26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ágazatban végez tevékenységet</a:t>
            </a:r>
            <a:endParaRPr lang="hu-HU" sz="26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Lekerekített téglalap 21"/>
          <p:cNvSpPr/>
          <p:nvPr/>
        </p:nvSpPr>
        <p:spPr>
          <a:xfrm>
            <a:off x="8005487" y="7129194"/>
            <a:ext cx="5578350" cy="49989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6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Vizsgálandó tevékenységek:</a:t>
            </a:r>
          </a:p>
          <a:p>
            <a:pPr algn="ctr"/>
            <a:endParaRPr lang="hu-HU" sz="2800" dirty="0" smtClean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u-HU" sz="2600" dirty="0">
                <a:latin typeface="Segoe UI Black" panose="020B0A02040204020203" pitchFamily="34" charset="0"/>
                <a:ea typeface="Segoe UI Black" panose="020B0A02040204020203" pitchFamily="34" charset="0"/>
              </a:rPr>
              <a:t>elektronikus hírközlési szolgáltató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u-HU" sz="2600" dirty="0">
                <a:latin typeface="Segoe UI Black" panose="020B0A02040204020203" pitchFamily="34" charset="0"/>
                <a:ea typeface="Segoe UI Black" panose="020B0A02040204020203" pitchFamily="34" charset="0"/>
              </a:rPr>
              <a:t>bizalmi szolgáltató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u-HU" sz="2600" dirty="0">
                <a:latin typeface="Segoe UI Black" panose="020B0A02040204020203" pitchFamily="34" charset="0"/>
                <a:ea typeface="Segoe UI Black" panose="020B0A02040204020203" pitchFamily="34" charset="0"/>
              </a:rPr>
              <a:t>DNS-szolgáltatást nyújtó szolgáltató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u-HU" sz="2600" dirty="0">
                <a:latin typeface="Segoe UI Black" panose="020B0A02040204020203" pitchFamily="34" charset="0"/>
                <a:ea typeface="Segoe UI Black" panose="020B0A02040204020203" pitchFamily="34" charset="0"/>
              </a:rPr>
              <a:t>legfelső szintű </a:t>
            </a:r>
            <a:r>
              <a:rPr lang="hu-HU" sz="26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domainnév</a:t>
            </a:r>
            <a:r>
              <a:rPr lang="hu-HU" sz="2600" dirty="0">
                <a:latin typeface="Segoe UI Black" panose="020B0A02040204020203" pitchFamily="34" charset="0"/>
                <a:ea typeface="Segoe UI Black" panose="020B0A02040204020203" pitchFamily="34" charset="0"/>
              </a:rPr>
              <a:t>-nyilvántartó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u-HU" sz="2600" dirty="0" err="1" smtClean="0">
                <a:latin typeface="Segoe UI Black" panose="020B0A02040204020203" pitchFamily="34" charset="0"/>
                <a:ea typeface="Segoe UI Black" panose="020B0A02040204020203" pitchFamily="34" charset="0"/>
              </a:rPr>
              <a:t>doménnév-regisztrációt</a:t>
            </a:r>
            <a:r>
              <a:rPr lang="hu-HU" sz="26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2600" dirty="0">
                <a:latin typeface="Segoe UI Black" panose="020B0A02040204020203" pitchFamily="34" charset="0"/>
                <a:ea typeface="Segoe UI Black" panose="020B0A02040204020203" pitchFamily="34" charset="0"/>
              </a:rPr>
              <a:t>végző szolgáltató</a:t>
            </a:r>
          </a:p>
          <a:p>
            <a:pPr algn="ctr"/>
            <a:endParaRPr lang="hu-HU" sz="28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4" name="Lekerekített téglalap 23"/>
          <p:cNvSpPr/>
          <p:nvPr/>
        </p:nvSpPr>
        <p:spPr>
          <a:xfrm>
            <a:off x="2837026" y="2881530"/>
            <a:ext cx="4133088" cy="15361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Középvállalkozás </a:t>
            </a:r>
            <a:r>
              <a:rPr lang="hu-HU" sz="28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méretküszöbét eléri vagy meghaladja</a:t>
            </a:r>
            <a:endParaRPr lang="hu-HU" sz="2800" dirty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5" name="Lekerekített téglalap 24"/>
          <p:cNvSpPr/>
          <p:nvPr/>
        </p:nvSpPr>
        <p:spPr>
          <a:xfrm>
            <a:off x="2837026" y="10747617"/>
            <a:ext cx="4133088" cy="15361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Mikro- vagy kisvállalkozás</a:t>
            </a:r>
            <a:endParaRPr lang="hu-HU" sz="2800" dirty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5" name="Jobbra nyíl 14"/>
          <p:cNvSpPr/>
          <p:nvPr/>
        </p:nvSpPr>
        <p:spPr>
          <a:xfrm>
            <a:off x="13867794" y="4300650"/>
            <a:ext cx="1823980" cy="9143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Jobbra nyíl 27"/>
          <p:cNvSpPr/>
          <p:nvPr/>
        </p:nvSpPr>
        <p:spPr>
          <a:xfrm>
            <a:off x="13873047" y="9901942"/>
            <a:ext cx="1823980" cy="9143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Lekerekített téglalap 28"/>
          <p:cNvSpPr/>
          <p:nvPr/>
        </p:nvSpPr>
        <p:spPr>
          <a:xfrm>
            <a:off x="16007432" y="3989741"/>
            <a:ext cx="4133088" cy="1536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Tevékenység végzésére jogosult</a:t>
            </a:r>
            <a:endParaRPr lang="hu-HU" sz="28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30" name="Lekerekített téglalap 29"/>
          <p:cNvSpPr/>
          <p:nvPr/>
        </p:nvSpPr>
        <p:spPr>
          <a:xfrm>
            <a:off x="15955354" y="9380001"/>
            <a:ext cx="4133088" cy="1536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Tevékenység végzésére jogosult</a:t>
            </a:r>
            <a:endParaRPr lang="hu-HU" sz="28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5" name="Balra-felfelé nyíl 64"/>
          <p:cNvSpPr/>
          <p:nvPr/>
        </p:nvSpPr>
        <p:spPr>
          <a:xfrm rot="8036400">
            <a:off x="20393573" y="4213201"/>
            <a:ext cx="1151981" cy="1134579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Balra-felfelé nyíl 35"/>
          <p:cNvSpPr/>
          <p:nvPr/>
        </p:nvSpPr>
        <p:spPr>
          <a:xfrm rot="8036400">
            <a:off x="20393571" y="9614145"/>
            <a:ext cx="1151981" cy="1134579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6" name="Lekerekített téglalap 65"/>
          <p:cNvSpPr/>
          <p:nvPr/>
        </p:nvSpPr>
        <p:spPr>
          <a:xfrm>
            <a:off x="21777731" y="3507363"/>
            <a:ext cx="1572768" cy="94844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Igen</a:t>
            </a:r>
            <a:endParaRPr lang="hu-HU" sz="32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39" name="Lekerekített téglalap 38"/>
          <p:cNvSpPr/>
          <p:nvPr/>
        </p:nvSpPr>
        <p:spPr>
          <a:xfrm>
            <a:off x="21777731" y="5008573"/>
            <a:ext cx="1572768" cy="94844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Nem</a:t>
            </a:r>
            <a:endParaRPr lang="hu-HU" sz="32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0" name="Lekerekített téglalap 39"/>
          <p:cNvSpPr/>
          <p:nvPr/>
        </p:nvSpPr>
        <p:spPr>
          <a:xfrm>
            <a:off x="21777731" y="10441970"/>
            <a:ext cx="1572768" cy="94844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Nem</a:t>
            </a:r>
            <a:endParaRPr lang="hu-HU" sz="32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1" name="Lekerekített téglalap 40"/>
          <p:cNvSpPr/>
          <p:nvPr/>
        </p:nvSpPr>
        <p:spPr>
          <a:xfrm>
            <a:off x="21777731" y="8934595"/>
            <a:ext cx="1572768" cy="94844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Igen</a:t>
            </a:r>
            <a:endParaRPr lang="hu-HU" sz="32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49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83664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9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277217" y="381590"/>
            <a:ext cx="238330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Hatósági nyilvántartás és felügyelet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2" name="Nem egyenlő 1"/>
          <p:cNvSpPr/>
          <p:nvPr/>
        </p:nvSpPr>
        <p:spPr>
          <a:xfrm>
            <a:off x="11786373" y="2993857"/>
            <a:ext cx="1148711" cy="884167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grpSp>
        <p:nvGrpSpPr>
          <p:cNvPr id="12" name="Group 3"/>
          <p:cNvGrpSpPr/>
          <p:nvPr/>
        </p:nvGrpSpPr>
        <p:grpSpPr>
          <a:xfrm>
            <a:off x="2424440" y="2109358"/>
            <a:ext cx="8993601" cy="10223917"/>
            <a:chOff x="397667" y="1574800"/>
            <a:chExt cx="3579797" cy="3755079"/>
          </a:xfrm>
        </p:grpSpPr>
        <p:sp>
          <p:nvSpPr>
            <p:cNvPr id="13" name="Rectangle 4"/>
            <p:cNvSpPr/>
            <p:nvPr/>
          </p:nvSpPr>
          <p:spPr>
            <a:xfrm>
              <a:off x="397667" y="2651760"/>
              <a:ext cx="3579797" cy="26781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799">
                <a:solidFill>
                  <a:schemeClr val="tx1"/>
                </a:solidFill>
              </a:endParaRPr>
            </a:p>
          </p:txBody>
        </p:sp>
        <p:sp>
          <p:nvSpPr>
            <p:cNvPr id="14" name="Rectangle 5"/>
            <p:cNvSpPr/>
            <p:nvPr/>
          </p:nvSpPr>
          <p:spPr>
            <a:xfrm>
              <a:off x="397667" y="1574800"/>
              <a:ext cx="3579797" cy="10236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Hatósági nyilvántartásban való szereplés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13250512" y="2109358"/>
            <a:ext cx="8877968" cy="10223917"/>
            <a:chOff x="2080741" y="1574800"/>
            <a:chExt cx="3579782" cy="3947498"/>
          </a:xfrm>
        </p:grpSpPr>
        <p:sp>
          <p:nvSpPr>
            <p:cNvPr id="16" name="Rectangle 20"/>
            <p:cNvSpPr/>
            <p:nvPr/>
          </p:nvSpPr>
          <p:spPr>
            <a:xfrm>
              <a:off x="2080741" y="2706946"/>
              <a:ext cx="3579782" cy="28153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799" dirty="0"/>
            </a:p>
          </p:txBody>
        </p:sp>
        <p:sp>
          <p:nvSpPr>
            <p:cNvPr id="17" name="Rectangle 21"/>
            <p:cNvSpPr/>
            <p:nvPr/>
          </p:nvSpPr>
          <p:spPr>
            <a:xfrm>
              <a:off x="2080741" y="1574800"/>
              <a:ext cx="3579782" cy="107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Kiberbiztonsági felügyelet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Szövegdoboz 5"/>
          <p:cNvSpPr txBox="1"/>
          <p:nvPr/>
        </p:nvSpPr>
        <p:spPr>
          <a:xfrm>
            <a:off x="2424440" y="5062322"/>
            <a:ext cx="8646928" cy="795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tv.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§ (1) bekezdés b) pontja hatálya alá tartozó, és egyidejűleg 2. és 3. melléklet szerinti szervezetnek minősülő szervezet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valamint az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§ (1) bekezdés d) és e) pontja szerinti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szervezet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köteles a működése megkezdését követő vagy az e törvény hatálya alá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kerülést követő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30 napon belül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</a:t>
            </a: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tv.-ben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meghatározott adatokat megküldeni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SZTFH részére a nyilvántartásba vétel érdekében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</a:p>
          <a:p>
            <a:pPr algn="just"/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Többségi állami tulajdonban lévő szervezet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amely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nem minősül a közigazgatási ágazathoz tartozó szervezetnek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összes foglalkoztatotti létszáma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eléri vagy meghaladja az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50 főt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vagy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éves nettó árbevétele és mérlegfőösszege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meghaladja a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10 millió eurónak megfelelő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forintösszeget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és</a:t>
            </a: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iemelten kockázatos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vagy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és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 szervezetek,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amennyiben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</a:t>
            </a: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Kkvtv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szerint a szervezet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középvállalkozásnak minősül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Méretkorlát nélkül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hírközlési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bizalmi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DNS-szolgáltató,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legfelső szintű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-nyilvántartó,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doménnév-regisztrációt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végző szolgáltató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13327808" y="5041586"/>
            <a:ext cx="8723376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§ (1) bekezdés d) és e) pontja szerinti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az a) pont hatálya alá nem tartozó – szervezetek elektronikus információs rendszerei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esetében a kiberbiztonsági felügyeletet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SZTFH látja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el.</a:t>
            </a:r>
          </a:p>
          <a:p>
            <a:pPr algn="just"/>
            <a:endParaRPr lang="hu-H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és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 szervezetek,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amennyiben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Kkvtv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szerint a szervezet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középvállalkozásnak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minősül és nem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minősül a közigazgatási ágazathoz tartozó szervezetnek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Méretkorlát nélkül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hírközlési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bizalmi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DNS-szolgáltató,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legfelső szintű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-nyilvántartó,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-regisztrációt végző szolgáltató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4352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83664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10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272279" y="367789"/>
            <a:ext cx="238330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Hatósági nyilvántartás és felügyelet kötelezettségei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grpSp>
        <p:nvGrpSpPr>
          <p:cNvPr id="12" name="Group 3"/>
          <p:cNvGrpSpPr/>
          <p:nvPr/>
        </p:nvGrpSpPr>
        <p:grpSpPr>
          <a:xfrm>
            <a:off x="2424440" y="2109358"/>
            <a:ext cx="8993601" cy="10223917"/>
            <a:chOff x="397667" y="1574800"/>
            <a:chExt cx="3579797" cy="3755079"/>
          </a:xfrm>
        </p:grpSpPr>
        <p:sp>
          <p:nvSpPr>
            <p:cNvPr id="13" name="Rectangle 4"/>
            <p:cNvSpPr/>
            <p:nvPr/>
          </p:nvSpPr>
          <p:spPr>
            <a:xfrm>
              <a:off x="397667" y="2651760"/>
              <a:ext cx="3579797" cy="26781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4799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5"/>
            <p:cNvSpPr/>
            <p:nvPr/>
          </p:nvSpPr>
          <p:spPr>
            <a:xfrm>
              <a:off x="397667" y="1574800"/>
              <a:ext cx="3579797" cy="10236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Hatósági nyilvántartásban szereplő szervezet kötelezettségei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13250512" y="2109358"/>
            <a:ext cx="8877968" cy="10223917"/>
            <a:chOff x="2080741" y="1574800"/>
            <a:chExt cx="3579782" cy="3947498"/>
          </a:xfrm>
        </p:grpSpPr>
        <p:sp>
          <p:nvSpPr>
            <p:cNvPr id="16" name="Rectangle 20"/>
            <p:cNvSpPr/>
            <p:nvPr/>
          </p:nvSpPr>
          <p:spPr>
            <a:xfrm>
              <a:off x="2080741" y="2706946"/>
              <a:ext cx="3579782" cy="28153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799" dirty="0"/>
            </a:p>
          </p:txBody>
        </p:sp>
        <p:sp>
          <p:nvSpPr>
            <p:cNvPr id="17" name="Rectangle 21"/>
            <p:cNvSpPr/>
            <p:nvPr/>
          </p:nvSpPr>
          <p:spPr>
            <a:xfrm>
              <a:off x="2080741" y="1574800"/>
              <a:ext cx="3579782" cy="107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Kiberbiztonsági felügyeletben érintett szervezet kötelezettségei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Szövegdoboz 5"/>
          <p:cNvSpPr txBox="1"/>
          <p:nvPr/>
        </p:nvSpPr>
        <p:spPr>
          <a:xfrm>
            <a:off x="2354414" y="5152819"/>
            <a:ext cx="8646928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felügyeleti díj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fizetése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Nyilatkozattétel</a:t>
            </a:r>
            <a:r>
              <a:rPr lang="hu-HU" sz="20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vállalatcsoportba való tartozásról az SZTFH-422 </a:t>
            </a:r>
            <a:r>
              <a:rPr lang="hu-HU" sz="20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űrlapon benyújtott </a:t>
            </a:r>
            <a:r>
              <a:rPr lang="hu-HU" sz="20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tárgyév </a:t>
            </a:r>
            <a:r>
              <a:rPr lang="hu-HU" sz="20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január 31. napjáig.</a:t>
            </a:r>
          </a:p>
          <a:p>
            <a:pPr lvl="1"/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Kivéve: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költségvetési szervek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auditra vonatkozó megállapodás megkötése a kiberbiztonsági audit lefolytatására jogosult </a:t>
            </a: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auditorral</a:t>
            </a:r>
            <a:endParaRPr lang="hu-HU" sz="19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19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audit lefolytatása</a:t>
            </a:r>
            <a:b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Kivéve:</a:t>
            </a: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mikrovállalkozások</a:t>
            </a:r>
            <a:endParaRPr lang="hu-HU" sz="19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incidensek jelentése a Nemzeti </a:t>
            </a:r>
            <a:r>
              <a:rPr lang="hu-HU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Kibervédelmi</a:t>
            </a: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Intézet felé a Kiberbiztonsági tv. rendelkezései alapján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Nyilvántartásban szereplő adatokkal kapcsolatos változások bejelentése az SZTFH – 421 elektronikus űrlapon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Kockázatmenedzsment keretrendszer létrehozása és működtetése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13250511" y="5016033"/>
            <a:ext cx="872337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 smtClean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hu-HU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Nyilvántartásban való szereplés kötelezettségei kiegészülve az alábbiakkal</a:t>
            </a:r>
          </a:p>
          <a:p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Együttműködés a 3/2025 SZTFH rendelet szerinti hatósági ellenőrzésekben, amelynek keretében az SZTFH jogosult: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biztonsági osztályba sorolást, a védelmi intézkedéseket és az ezekhez kapcsolódó eljárási szabályok teljesülését ellenőrizni,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szervezet által meghatározott biztonsági osztályhoz tartozó védelmi intézkedéseken túl további biztonsági követelményeket meghatározni,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szervezet által elfogadott kiberbiztonsági kockázatkezelési értékeléséhez, valamint az információk bejelentésére vonatkozó kötelezettség betartásának értékeléséhez szükséges tájékoztatást kérni,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védelmi intézkedések és az ezekhez kapcsolódó eljárási szabályok teljesülését ellenőrizni,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rendszeres, eseti és célzott biztonsági ellenőrzéseket végezni,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felügyeleti feladatai ellátásához szükséges adatokhoz, dokumentumokhoz és információkhoz hozzáférni és ezeket bekérni, illetve a megküldött dokumentumok felülvizsgálatát elrendelni,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ellenőrzés során feltárt hiányosságok felszámolásához szükséges intézkedéseket elrendelni, ezek teljesülését ellenőrizni,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audit eredményeképp előállított auditjelentést megalapozó bizonyítékokhoz hozzáférni és ezeket bekérni, ezek tartalmát felülvizsgálni,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meglévő auditjelentés eredménye alapján a következő audit célkitűzését meghatározni,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rendkívüli auditot elrendelni.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" name="Lekerekített téglalap 3"/>
          <p:cNvSpPr/>
          <p:nvPr/>
        </p:nvSpPr>
        <p:spPr>
          <a:xfrm>
            <a:off x="2424440" y="8011957"/>
            <a:ext cx="4945624" cy="1350945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Lekerekített téglalap 21"/>
          <p:cNvSpPr/>
          <p:nvPr/>
        </p:nvSpPr>
        <p:spPr>
          <a:xfrm>
            <a:off x="13250511" y="5160154"/>
            <a:ext cx="8800671" cy="618853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486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11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hteck 32"/>
          <p:cNvSpPr/>
          <p:nvPr/>
        </p:nvSpPr>
        <p:spPr>
          <a:xfrm>
            <a:off x="0" y="-1"/>
            <a:ext cx="24377648" cy="2213699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26"/>
          <p:cNvSpPr txBox="1"/>
          <p:nvPr/>
        </p:nvSpPr>
        <p:spPr>
          <a:xfrm>
            <a:off x="493360" y="52529"/>
            <a:ext cx="233930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Határidők </a:t>
            </a:r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ütemezése, 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amennyiben a szervezet</a:t>
            </a:r>
          </a:p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2025.01.01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. </a:t>
            </a:r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előtt 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kezdte meg működését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52" name="Pentagon 9"/>
          <p:cNvSpPr/>
          <p:nvPr/>
        </p:nvSpPr>
        <p:spPr>
          <a:xfrm>
            <a:off x="761966" y="4781208"/>
            <a:ext cx="22071275" cy="393646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/>
          </a:p>
        </p:txBody>
      </p:sp>
      <p:sp>
        <p:nvSpPr>
          <p:cNvPr id="53" name="Oval 7"/>
          <p:cNvSpPr>
            <a:spLocks noChangeArrowheads="1"/>
          </p:cNvSpPr>
          <p:nvPr/>
        </p:nvSpPr>
        <p:spPr bwMode="auto">
          <a:xfrm rot="16200000">
            <a:off x="5743457" y="3559361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4" name="Oval 7"/>
          <p:cNvSpPr>
            <a:spLocks noChangeArrowheads="1"/>
          </p:cNvSpPr>
          <p:nvPr/>
        </p:nvSpPr>
        <p:spPr bwMode="auto">
          <a:xfrm rot="5400000" flipH="1">
            <a:off x="10562088" y="3511466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grpSp>
        <p:nvGrpSpPr>
          <p:cNvPr id="56" name="Group 17"/>
          <p:cNvGrpSpPr/>
          <p:nvPr/>
        </p:nvGrpSpPr>
        <p:grpSpPr>
          <a:xfrm>
            <a:off x="5844254" y="5158097"/>
            <a:ext cx="1597248" cy="750684"/>
            <a:chOff x="800522" y="3511138"/>
            <a:chExt cx="818296" cy="384588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58" name="Straight Connector 19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39"/>
          <p:cNvGrpSpPr/>
          <p:nvPr/>
        </p:nvGrpSpPr>
        <p:grpSpPr>
          <a:xfrm flipH="1">
            <a:off x="10653210" y="5153672"/>
            <a:ext cx="1597248" cy="750684"/>
            <a:chOff x="800522" y="3511138"/>
            <a:chExt cx="818296" cy="384588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1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22"/>
          <p:cNvSpPr/>
          <p:nvPr/>
        </p:nvSpPr>
        <p:spPr>
          <a:xfrm>
            <a:off x="5457589" y="2873802"/>
            <a:ext cx="2497479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2024. </a:t>
            </a:r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j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anuár 1.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6" name="Rectangle 41"/>
          <p:cNvSpPr/>
          <p:nvPr/>
        </p:nvSpPr>
        <p:spPr>
          <a:xfrm flipH="1">
            <a:off x="9878833" y="2859429"/>
            <a:ext cx="2970044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024. október 18.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 rot="5400000" flipH="1">
            <a:off x="20424643" y="3537851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9" name="Group 39"/>
          <p:cNvGrpSpPr/>
          <p:nvPr/>
        </p:nvGrpSpPr>
        <p:grpSpPr>
          <a:xfrm flipH="1">
            <a:off x="20496098" y="5153672"/>
            <a:ext cx="1597248" cy="751974"/>
            <a:chOff x="800522" y="3511138"/>
            <a:chExt cx="818296" cy="384588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41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 flipH="1">
            <a:off x="19997578" y="2865564"/>
            <a:ext cx="2652970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026. június 30.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Rectangle 5"/>
          <p:cNvSpPr/>
          <p:nvPr/>
        </p:nvSpPr>
        <p:spPr>
          <a:xfrm>
            <a:off x="761967" y="6049558"/>
            <a:ext cx="2527333" cy="1638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SZTFH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6" name="Rectangle 5"/>
          <p:cNvSpPr/>
          <p:nvPr/>
        </p:nvSpPr>
        <p:spPr>
          <a:xfrm>
            <a:off x="761966" y="7890969"/>
            <a:ext cx="2527333" cy="4149346"/>
          </a:xfrm>
          <a:prstGeom prst="rect">
            <a:avLst/>
          </a:prstGeom>
          <a:solidFill>
            <a:srgbClr val="8F2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Érintett szervezet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47" name="Csoportba foglalás 46"/>
          <p:cNvGrpSpPr/>
          <p:nvPr/>
        </p:nvGrpSpPr>
        <p:grpSpPr>
          <a:xfrm>
            <a:off x="3434503" y="5990229"/>
            <a:ext cx="6271127" cy="1698052"/>
            <a:chOff x="1433151" y="7658791"/>
            <a:chExt cx="8389682" cy="795679"/>
          </a:xfrm>
        </p:grpSpPr>
        <p:sp>
          <p:nvSpPr>
            <p:cNvPr id="76" name="Rectangle 4"/>
            <p:cNvSpPr/>
            <p:nvPr/>
          </p:nvSpPr>
          <p:spPr>
            <a:xfrm>
              <a:off x="1433151" y="7680851"/>
              <a:ext cx="838968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7" name="Rectangle 6"/>
            <p:cNvSpPr/>
            <p:nvPr/>
          </p:nvSpPr>
          <p:spPr>
            <a:xfrm>
              <a:off x="1748806" y="7658791"/>
              <a:ext cx="8074027" cy="7787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Érintett szervezetek nyilvántartásba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vétele</a:t>
              </a:r>
              <a:endParaRPr lang="hu-HU" sz="2400" b="1" dirty="0">
                <a:solidFill>
                  <a:srgbClr val="002060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Auditorok nyilvántartásba vétele</a:t>
              </a:r>
            </a:p>
          </p:txBody>
        </p:sp>
      </p:grpSp>
      <p:grpSp>
        <p:nvGrpSpPr>
          <p:cNvPr id="78" name="Csoportba foglalás 77"/>
          <p:cNvGrpSpPr/>
          <p:nvPr/>
        </p:nvGrpSpPr>
        <p:grpSpPr>
          <a:xfrm>
            <a:off x="3434505" y="7890969"/>
            <a:ext cx="6376038" cy="4149348"/>
            <a:chOff x="1433152" y="7387110"/>
            <a:chExt cx="9091705" cy="1944315"/>
          </a:xfrm>
        </p:grpSpPr>
        <p:sp>
          <p:nvSpPr>
            <p:cNvPr id="79" name="Rectangle 4"/>
            <p:cNvSpPr/>
            <p:nvPr/>
          </p:nvSpPr>
          <p:spPr>
            <a:xfrm>
              <a:off x="1433152" y="7387110"/>
              <a:ext cx="8942107" cy="1944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1" name="Rectangle 6"/>
            <p:cNvSpPr/>
            <p:nvPr/>
          </p:nvSpPr>
          <p:spPr>
            <a:xfrm>
              <a:off x="1769589" y="7440535"/>
              <a:ext cx="8755268" cy="181715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Önazonosítás, nyilvántartásba vételre bejelentkezés 2024. június 30-ig;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8F2842"/>
                  </a:solidFill>
                </a:rPr>
                <a:t>Szervezet EIR-jeinek azonosítása, biztonsági osztályba sorolás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Elektronikus </a:t>
              </a:r>
              <a:r>
                <a:rPr lang="hu-HU" sz="2400" b="1" dirty="0">
                  <a:solidFill>
                    <a:srgbClr val="8F2842"/>
                  </a:solidFill>
                </a:rPr>
                <a:t>információs rendszerek biztonságáért felelős </a:t>
              </a:r>
              <a:r>
                <a:rPr lang="hu-HU" sz="2400" b="1" dirty="0" smtClean="0">
                  <a:solidFill>
                    <a:srgbClr val="8F2842"/>
                  </a:solidFill>
                </a:rPr>
                <a:t>személy feladatköre és kijelölése.</a:t>
              </a:r>
              <a:endParaRPr lang="hu-HU" sz="2400" b="1" dirty="0">
                <a:solidFill>
                  <a:srgbClr val="8F2842"/>
                </a:solidFill>
              </a:endParaRPr>
            </a:p>
          </p:txBody>
        </p:sp>
      </p:grpSp>
      <p:grpSp>
        <p:nvGrpSpPr>
          <p:cNvPr id="83" name="Csoportba foglalás 82"/>
          <p:cNvGrpSpPr/>
          <p:nvPr/>
        </p:nvGrpSpPr>
        <p:grpSpPr>
          <a:xfrm>
            <a:off x="9865985" y="6007480"/>
            <a:ext cx="12801509" cy="1650974"/>
            <a:chOff x="2993508" y="7680851"/>
            <a:chExt cx="6532822" cy="773619"/>
          </a:xfrm>
        </p:grpSpPr>
        <p:sp>
          <p:nvSpPr>
            <p:cNvPr id="84" name="Rectangle 4"/>
            <p:cNvSpPr/>
            <p:nvPr/>
          </p:nvSpPr>
          <p:spPr>
            <a:xfrm>
              <a:off x="2993508" y="7680851"/>
              <a:ext cx="653282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" name="Rectangle 6"/>
            <p:cNvSpPr/>
            <p:nvPr/>
          </p:nvSpPr>
          <p:spPr>
            <a:xfrm>
              <a:off x="5159461" y="7808066"/>
              <a:ext cx="2198779" cy="51918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Felügyeleti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tevékenység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002060"/>
                  </a:solidFill>
                </a:rPr>
                <a:t>Ellenőrzési tevékenység</a:t>
              </a:r>
              <a:endParaRPr lang="hu-HU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89" name="Csoportba foglalás 88"/>
          <p:cNvGrpSpPr/>
          <p:nvPr/>
        </p:nvGrpSpPr>
        <p:grpSpPr>
          <a:xfrm>
            <a:off x="19727595" y="7817593"/>
            <a:ext cx="3134256" cy="4149348"/>
            <a:chOff x="2993507" y="7401091"/>
            <a:chExt cx="4035422" cy="1944316"/>
          </a:xfrm>
        </p:grpSpPr>
        <p:sp>
          <p:nvSpPr>
            <p:cNvPr id="90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1" name="Rectangle 6"/>
            <p:cNvSpPr/>
            <p:nvPr/>
          </p:nvSpPr>
          <p:spPr>
            <a:xfrm>
              <a:off x="3283556" y="7761755"/>
              <a:ext cx="3455323" cy="7787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Első kiberbiztonsági audit lefolytatásának határideje</a:t>
              </a:r>
            </a:p>
          </p:txBody>
        </p:sp>
      </p:grpSp>
      <p:grpSp>
        <p:nvGrpSpPr>
          <p:cNvPr id="50" name="Csoportba foglalás 49"/>
          <p:cNvGrpSpPr/>
          <p:nvPr/>
        </p:nvGrpSpPr>
        <p:grpSpPr>
          <a:xfrm>
            <a:off x="16489951" y="7817592"/>
            <a:ext cx="3078928" cy="4149348"/>
            <a:chOff x="3096924" y="7373330"/>
            <a:chExt cx="4035422" cy="1944316"/>
          </a:xfrm>
        </p:grpSpPr>
        <p:sp>
          <p:nvSpPr>
            <p:cNvPr id="51" name="Rectangle 4"/>
            <p:cNvSpPr/>
            <p:nvPr/>
          </p:nvSpPr>
          <p:spPr>
            <a:xfrm>
              <a:off x="3096924" y="7373330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5" name="Rectangle 6"/>
            <p:cNvSpPr/>
            <p:nvPr/>
          </p:nvSpPr>
          <p:spPr>
            <a:xfrm>
              <a:off x="3165952" y="7469239"/>
              <a:ext cx="3455323" cy="155756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Első kiberbiztonsági auditra vonatkozó szerződéskötés az auditorral</a:t>
              </a:r>
            </a:p>
          </p:txBody>
        </p:sp>
      </p:grpSp>
      <p:sp>
        <p:nvSpPr>
          <p:cNvPr id="62" name="Oval 7"/>
          <p:cNvSpPr>
            <a:spLocks noChangeArrowheads="1"/>
          </p:cNvSpPr>
          <p:nvPr/>
        </p:nvSpPr>
        <p:spPr bwMode="auto">
          <a:xfrm rot="5400000" flipH="1">
            <a:off x="13730332" y="3496804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3" name="Group 39"/>
          <p:cNvGrpSpPr/>
          <p:nvPr/>
        </p:nvGrpSpPr>
        <p:grpSpPr>
          <a:xfrm flipH="1">
            <a:off x="13829776" y="5153672"/>
            <a:ext cx="1597248" cy="734454"/>
            <a:chOff x="800522" y="3511138"/>
            <a:chExt cx="818296" cy="384588"/>
          </a:xfrm>
        </p:grpSpPr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7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41"/>
          <p:cNvSpPr/>
          <p:nvPr/>
        </p:nvSpPr>
        <p:spPr>
          <a:xfrm flipH="1">
            <a:off x="13359623" y="2853053"/>
            <a:ext cx="2537554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025. július 31.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0" name="Shape 2531"/>
          <p:cNvSpPr/>
          <p:nvPr/>
        </p:nvSpPr>
        <p:spPr>
          <a:xfrm>
            <a:off x="6308550" y="4015287"/>
            <a:ext cx="668655" cy="834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7200" y="20618"/>
                </a:lnTo>
                <a:lnTo>
                  <a:pt x="7200" y="982"/>
                </a:lnTo>
                <a:lnTo>
                  <a:pt x="19200" y="982"/>
                </a:lnTo>
                <a:cubicBezTo>
                  <a:pt x="19862" y="982"/>
                  <a:pt x="20400" y="1422"/>
                  <a:pt x="20400" y="1964"/>
                </a:cubicBezTo>
                <a:cubicBezTo>
                  <a:pt x="20400" y="1964"/>
                  <a:pt x="20400" y="19636"/>
                  <a:pt x="20400" y="19636"/>
                </a:cubicBezTo>
                <a:close/>
                <a:moveTo>
                  <a:pt x="6000" y="20618"/>
                </a:moveTo>
                <a:lnTo>
                  <a:pt x="3600" y="20618"/>
                </a:lnTo>
                <a:cubicBezTo>
                  <a:pt x="2937" y="20618"/>
                  <a:pt x="2400" y="20179"/>
                  <a:pt x="2400" y="19636"/>
                </a:cubicBezTo>
                <a:lnTo>
                  <a:pt x="2400" y="18655"/>
                </a:lnTo>
                <a:lnTo>
                  <a:pt x="3000" y="18655"/>
                </a:lnTo>
                <a:cubicBezTo>
                  <a:pt x="3332" y="18655"/>
                  <a:pt x="3600" y="18435"/>
                  <a:pt x="3600" y="18164"/>
                </a:cubicBezTo>
                <a:cubicBezTo>
                  <a:pt x="3600" y="17893"/>
                  <a:pt x="3332" y="17673"/>
                  <a:pt x="3000" y="17673"/>
                </a:cubicBezTo>
                <a:lnTo>
                  <a:pt x="2400" y="17673"/>
                </a:lnTo>
                <a:lnTo>
                  <a:pt x="2400" y="15709"/>
                </a:lnTo>
                <a:lnTo>
                  <a:pt x="3000" y="15709"/>
                </a:lnTo>
                <a:cubicBezTo>
                  <a:pt x="3332" y="15709"/>
                  <a:pt x="3600" y="15490"/>
                  <a:pt x="3600" y="15218"/>
                </a:cubicBezTo>
                <a:cubicBezTo>
                  <a:pt x="3600" y="14947"/>
                  <a:pt x="3332" y="14727"/>
                  <a:pt x="3000" y="14727"/>
                </a:cubicBezTo>
                <a:lnTo>
                  <a:pt x="2400" y="14727"/>
                </a:lnTo>
                <a:lnTo>
                  <a:pt x="2400" y="12764"/>
                </a:lnTo>
                <a:lnTo>
                  <a:pt x="3000" y="12764"/>
                </a:lnTo>
                <a:cubicBezTo>
                  <a:pt x="3332" y="12764"/>
                  <a:pt x="3600" y="12544"/>
                  <a:pt x="3600" y="12273"/>
                </a:cubicBezTo>
                <a:cubicBezTo>
                  <a:pt x="3600" y="12002"/>
                  <a:pt x="3332" y="11782"/>
                  <a:pt x="3000" y="11782"/>
                </a:cubicBezTo>
                <a:lnTo>
                  <a:pt x="2400" y="11782"/>
                </a:lnTo>
                <a:lnTo>
                  <a:pt x="2400" y="9818"/>
                </a:lnTo>
                <a:lnTo>
                  <a:pt x="3000" y="9818"/>
                </a:lnTo>
                <a:cubicBezTo>
                  <a:pt x="3332" y="9818"/>
                  <a:pt x="3600" y="9599"/>
                  <a:pt x="3600" y="9327"/>
                </a:cubicBezTo>
                <a:cubicBezTo>
                  <a:pt x="3600" y="9056"/>
                  <a:pt x="3332" y="8836"/>
                  <a:pt x="3000" y="8836"/>
                </a:cubicBezTo>
                <a:lnTo>
                  <a:pt x="2400" y="8836"/>
                </a:lnTo>
                <a:lnTo>
                  <a:pt x="2400" y="6873"/>
                </a:lnTo>
                <a:lnTo>
                  <a:pt x="3000" y="6873"/>
                </a:lnTo>
                <a:cubicBezTo>
                  <a:pt x="3332" y="6873"/>
                  <a:pt x="3600" y="6653"/>
                  <a:pt x="3600" y="6382"/>
                </a:cubicBezTo>
                <a:cubicBezTo>
                  <a:pt x="3600" y="6111"/>
                  <a:pt x="3332" y="5891"/>
                  <a:pt x="3000" y="5891"/>
                </a:cubicBezTo>
                <a:lnTo>
                  <a:pt x="2400" y="5891"/>
                </a:lnTo>
                <a:lnTo>
                  <a:pt x="2400" y="3927"/>
                </a:lnTo>
                <a:lnTo>
                  <a:pt x="3000" y="3927"/>
                </a:lnTo>
                <a:cubicBezTo>
                  <a:pt x="3332" y="3927"/>
                  <a:pt x="3600" y="3708"/>
                  <a:pt x="3600" y="3436"/>
                </a:cubicBezTo>
                <a:cubicBezTo>
                  <a:pt x="3600" y="3166"/>
                  <a:pt x="3332" y="2945"/>
                  <a:pt x="3000" y="2945"/>
                </a:cubicBezTo>
                <a:lnTo>
                  <a:pt x="2400" y="2945"/>
                </a:lnTo>
                <a:lnTo>
                  <a:pt x="2400" y="1964"/>
                </a:lnTo>
                <a:cubicBezTo>
                  <a:pt x="2400" y="1422"/>
                  <a:pt x="2937" y="982"/>
                  <a:pt x="3600" y="982"/>
                </a:cubicBezTo>
                <a:lnTo>
                  <a:pt x="6000" y="982"/>
                </a:lnTo>
                <a:cubicBezTo>
                  <a:pt x="6000" y="982"/>
                  <a:pt x="6000" y="20618"/>
                  <a:pt x="6000" y="20618"/>
                </a:cubicBezTo>
                <a:close/>
                <a:moveTo>
                  <a:pt x="19200" y="0"/>
                </a:moveTo>
                <a:lnTo>
                  <a:pt x="3600" y="0"/>
                </a:lnTo>
                <a:cubicBezTo>
                  <a:pt x="2275" y="0"/>
                  <a:pt x="1200" y="879"/>
                  <a:pt x="1200" y="1964"/>
                </a:cubicBezTo>
                <a:lnTo>
                  <a:pt x="1200" y="2945"/>
                </a:lnTo>
                <a:lnTo>
                  <a:pt x="600" y="2945"/>
                </a:lnTo>
                <a:cubicBezTo>
                  <a:pt x="268" y="2945"/>
                  <a:pt x="0" y="3166"/>
                  <a:pt x="0" y="3436"/>
                </a:cubicBezTo>
                <a:cubicBezTo>
                  <a:pt x="0" y="3708"/>
                  <a:pt x="268" y="3927"/>
                  <a:pt x="600" y="3927"/>
                </a:cubicBezTo>
                <a:lnTo>
                  <a:pt x="1200" y="3927"/>
                </a:lnTo>
                <a:lnTo>
                  <a:pt x="1200" y="5891"/>
                </a:lnTo>
                <a:lnTo>
                  <a:pt x="600" y="5891"/>
                </a:lnTo>
                <a:cubicBezTo>
                  <a:pt x="268" y="5891"/>
                  <a:pt x="0" y="6111"/>
                  <a:pt x="0" y="6382"/>
                </a:cubicBezTo>
                <a:cubicBezTo>
                  <a:pt x="0" y="6653"/>
                  <a:pt x="268" y="6873"/>
                  <a:pt x="600" y="6873"/>
                </a:cubicBezTo>
                <a:lnTo>
                  <a:pt x="1200" y="6873"/>
                </a:lnTo>
                <a:lnTo>
                  <a:pt x="1200" y="8836"/>
                </a:lnTo>
                <a:lnTo>
                  <a:pt x="600" y="8836"/>
                </a:lnTo>
                <a:cubicBezTo>
                  <a:pt x="268" y="8836"/>
                  <a:pt x="0" y="9056"/>
                  <a:pt x="0" y="9327"/>
                </a:cubicBezTo>
                <a:cubicBezTo>
                  <a:pt x="0" y="9599"/>
                  <a:pt x="268" y="9818"/>
                  <a:pt x="600" y="9818"/>
                </a:cubicBezTo>
                <a:lnTo>
                  <a:pt x="1200" y="9818"/>
                </a:lnTo>
                <a:lnTo>
                  <a:pt x="1200" y="11782"/>
                </a:lnTo>
                <a:lnTo>
                  <a:pt x="600" y="11782"/>
                </a:lnTo>
                <a:cubicBezTo>
                  <a:pt x="268" y="11782"/>
                  <a:pt x="0" y="12002"/>
                  <a:pt x="0" y="12273"/>
                </a:cubicBezTo>
                <a:cubicBezTo>
                  <a:pt x="0" y="12544"/>
                  <a:pt x="268" y="12764"/>
                  <a:pt x="600" y="12764"/>
                </a:cubicBezTo>
                <a:lnTo>
                  <a:pt x="1200" y="12764"/>
                </a:lnTo>
                <a:lnTo>
                  <a:pt x="1200" y="14727"/>
                </a:lnTo>
                <a:lnTo>
                  <a:pt x="600" y="14727"/>
                </a:lnTo>
                <a:cubicBezTo>
                  <a:pt x="268" y="14727"/>
                  <a:pt x="0" y="14947"/>
                  <a:pt x="0" y="15218"/>
                </a:cubicBezTo>
                <a:cubicBezTo>
                  <a:pt x="0" y="15490"/>
                  <a:pt x="268" y="15709"/>
                  <a:pt x="600" y="15709"/>
                </a:cubicBezTo>
                <a:lnTo>
                  <a:pt x="1200" y="15709"/>
                </a:lnTo>
                <a:lnTo>
                  <a:pt x="1200" y="17673"/>
                </a:lnTo>
                <a:lnTo>
                  <a:pt x="600" y="17673"/>
                </a:lnTo>
                <a:cubicBezTo>
                  <a:pt x="268" y="17673"/>
                  <a:pt x="0" y="17893"/>
                  <a:pt x="0" y="18164"/>
                </a:cubicBezTo>
                <a:cubicBezTo>
                  <a:pt x="0" y="18435"/>
                  <a:pt x="268" y="18655"/>
                  <a:pt x="600" y="18655"/>
                </a:cubicBezTo>
                <a:lnTo>
                  <a:pt x="1200" y="18655"/>
                </a:lnTo>
                <a:lnTo>
                  <a:pt x="1200" y="19636"/>
                </a:lnTo>
                <a:cubicBezTo>
                  <a:pt x="1200" y="20721"/>
                  <a:pt x="2275" y="21600"/>
                  <a:pt x="36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525" y="0"/>
                  <a:pt x="192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71" name="Kép 70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555" y="3932056"/>
            <a:ext cx="745907" cy="932384"/>
          </a:xfrm>
          <a:prstGeom prst="rect">
            <a:avLst/>
          </a:prstGeom>
        </p:spPr>
      </p:pic>
      <p:sp>
        <p:nvSpPr>
          <p:cNvPr id="72" name="Shape 2532"/>
          <p:cNvSpPr/>
          <p:nvPr/>
        </p:nvSpPr>
        <p:spPr>
          <a:xfrm>
            <a:off x="14325563" y="3962537"/>
            <a:ext cx="605674" cy="775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92" name="Freeform 20"/>
          <p:cNvSpPr>
            <a:spLocks noChangeArrowheads="1"/>
          </p:cNvSpPr>
          <p:nvPr/>
        </p:nvSpPr>
        <p:spPr bwMode="auto">
          <a:xfrm>
            <a:off x="20969471" y="4033673"/>
            <a:ext cx="709185" cy="794644"/>
          </a:xfrm>
          <a:custGeom>
            <a:avLst/>
            <a:gdLst>
              <a:gd name="T0" fmla="*/ 64536992 w 510"/>
              <a:gd name="T1" fmla="*/ 61528392 h 559"/>
              <a:gd name="T2" fmla="*/ 64536992 w 510"/>
              <a:gd name="T3" fmla="*/ 61528392 h 559"/>
              <a:gd name="T4" fmla="*/ 55280025 w 510"/>
              <a:gd name="T5" fmla="*/ 70763999 h 559"/>
              <a:gd name="T6" fmla="*/ 52542328 w 510"/>
              <a:gd name="T7" fmla="*/ 72585008 h 559"/>
              <a:gd name="T8" fmla="*/ 49804270 w 510"/>
              <a:gd name="T9" fmla="*/ 70763999 h 559"/>
              <a:gd name="T10" fmla="*/ 45240961 w 510"/>
              <a:gd name="T11" fmla="*/ 66211296 h 559"/>
              <a:gd name="T12" fmla="*/ 44328516 w 510"/>
              <a:gd name="T13" fmla="*/ 63349401 h 559"/>
              <a:gd name="T14" fmla="*/ 47979019 w 510"/>
              <a:gd name="T15" fmla="*/ 59707023 h 559"/>
              <a:gd name="T16" fmla="*/ 49804270 w 510"/>
              <a:gd name="T17" fmla="*/ 61528392 h 559"/>
              <a:gd name="T18" fmla="*/ 52542328 w 510"/>
              <a:gd name="T19" fmla="*/ 63349401 h 559"/>
              <a:gd name="T20" fmla="*/ 59973683 w 510"/>
              <a:gd name="T21" fmla="*/ 56065005 h 559"/>
              <a:gd name="T22" fmla="*/ 59973683 w 510"/>
              <a:gd name="T23" fmla="*/ 56065005 h 559"/>
              <a:gd name="T24" fmla="*/ 62711741 w 510"/>
              <a:gd name="T25" fmla="*/ 55154320 h 559"/>
              <a:gd name="T26" fmla="*/ 66362244 w 510"/>
              <a:gd name="T27" fmla="*/ 58796699 h 559"/>
              <a:gd name="T28" fmla="*/ 64536992 w 510"/>
              <a:gd name="T29" fmla="*/ 61528392 h 559"/>
              <a:gd name="T30" fmla="*/ 53454773 w 510"/>
              <a:gd name="T31" fmla="*/ 56975329 h 559"/>
              <a:gd name="T32" fmla="*/ 53454773 w 510"/>
              <a:gd name="T33" fmla="*/ 56975329 h 559"/>
              <a:gd name="T34" fmla="*/ 52542328 w 510"/>
              <a:gd name="T35" fmla="*/ 57886014 h 559"/>
              <a:gd name="T36" fmla="*/ 47979019 w 510"/>
              <a:gd name="T37" fmla="*/ 56065005 h 559"/>
              <a:gd name="T38" fmla="*/ 40547302 w 510"/>
              <a:gd name="T39" fmla="*/ 63349401 h 559"/>
              <a:gd name="T40" fmla="*/ 42372554 w 510"/>
              <a:gd name="T41" fmla="*/ 68942990 h 559"/>
              <a:gd name="T42" fmla="*/ 42372554 w 510"/>
              <a:gd name="T43" fmla="*/ 68942990 h 559"/>
              <a:gd name="T44" fmla="*/ 44328516 w 510"/>
              <a:gd name="T45" fmla="*/ 70763999 h 559"/>
              <a:gd name="T46" fmla="*/ 44328516 w 510"/>
              <a:gd name="T47" fmla="*/ 70763999 h 559"/>
              <a:gd name="T48" fmla="*/ 31421045 w 510"/>
              <a:gd name="T49" fmla="*/ 70763999 h 559"/>
              <a:gd name="T50" fmla="*/ 31421045 w 510"/>
              <a:gd name="T51" fmla="*/ 70763999 h 559"/>
              <a:gd name="T52" fmla="*/ 3780852 w 510"/>
              <a:gd name="T53" fmla="*/ 70763999 h 559"/>
              <a:gd name="T54" fmla="*/ 0 w 510"/>
              <a:gd name="T55" fmla="*/ 67121620 h 559"/>
              <a:gd name="T56" fmla="*/ 0 w 510"/>
              <a:gd name="T57" fmla="*/ 3642379 h 559"/>
              <a:gd name="T58" fmla="*/ 3780852 w 510"/>
              <a:gd name="T59" fmla="*/ 0 h 559"/>
              <a:gd name="T60" fmla="*/ 11994664 w 510"/>
              <a:gd name="T61" fmla="*/ 0 h 559"/>
              <a:gd name="T62" fmla="*/ 23076884 w 510"/>
              <a:gd name="T63" fmla="*/ 0 h 559"/>
              <a:gd name="T64" fmla="*/ 23076884 w 510"/>
              <a:gd name="T65" fmla="*/ 13788670 h 559"/>
              <a:gd name="T66" fmla="*/ 23076884 w 510"/>
              <a:gd name="T67" fmla="*/ 21073067 h 559"/>
              <a:gd name="T68" fmla="*/ 30508239 w 510"/>
              <a:gd name="T69" fmla="*/ 28487664 h 559"/>
              <a:gd name="T70" fmla="*/ 37809606 w 510"/>
              <a:gd name="T71" fmla="*/ 28487664 h 559"/>
              <a:gd name="T72" fmla="*/ 53454773 w 510"/>
              <a:gd name="T73" fmla="*/ 28487664 h 559"/>
              <a:gd name="T74" fmla="*/ 53454773 w 510"/>
              <a:gd name="T75" fmla="*/ 50471416 h 559"/>
              <a:gd name="T76" fmla="*/ 53454773 w 510"/>
              <a:gd name="T77" fmla="*/ 50471416 h 559"/>
              <a:gd name="T78" fmla="*/ 53454773 w 510"/>
              <a:gd name="T79" fmla="*/ 56975329 h 559"/>
              <a:gd name="T80" fmla="*/ 30508239 w 510"/>
              <a:gd name="T81" fmla="*/ 24845286 h 559"/>
              <a:gd name="T82" fmla="*/ 30508239 w 510"/>
              <a:gd name="T83" fmla="*/ 24845286 h 559"/>
              <a:gd name="T84" fmla="*/ 26727387 w 510"/>
              <a:gd name="T85" fmla="*/ 21073067 h 559"/>
              <a:gd name="T86" fmla="*/ 26727387 w 510"/>
              <a:gd name="T87" fmla="*/ 13788670 h 559"/>
              <a:gd name="T88" fmla="*/ 26727387 w 510"/>
              <a:gd name="T89" fmla="*/ 0 h 559"/>
              <a:gd name="T90" fmla="*/ 53454773 w 510"/>
              <a:gd name="T91" fmla="*/ 24845286 h 559"/>
              <a:gd name="T92" fmla="*/ 37809606 w 510"/>
              <a:gd name="T93" fmla="*/ 24845286 h 559"/>
              <a:gd name="T94" fmla="*/ 30508239 w 510"/>
              <a:gd name="T95" fmla="*/ 24845286 h 55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10" h="559">
                <a:moveTo>
                  <a:pt x="495" y="473"/>
                </a:moveTo>
                <a:lnTo>
                  <a:pt x="495" y="473"/>
                </a:lnTo>
                <a:cubicBezTo>
                  <a:pt x="424" y="544"/>
                  <a:pt x="424" y="544"/>
                  <a:pt x="424" y="544"/>
                </a:cubicBezTo>
                <a:cubicBezTo>
                  <a:pt x="417" y="551"/>
                  <a:pt x="410" y="558"/>
                  <a:pt x="403" y="558"/>
                </a:cubicBezTo>
                <a:cubicBezTo>
                  <a:pt x="396" y="558"/>
                  <a:pt x="389" y="551"/>
                  <a:pt x="382" y="544"/>
                </a:cubicBezTo>
                <a:cubicBezTo>
                  <a:pt x="347" y="509"/>
                  <a:pt x="347" y="509"/>
                  <a:pt x="347" y="509"/>
                </a:cubicBezTo>
                <a:cubicBezTo>
                  <a:pt x="340" y="502"/>
                  <a:pt x="340" y="495"/>
                  <a:pt x="340" y="487"/>
                </a:cubicBezTo>
                <a:cubicBezTo>
                  <a:pt x="340" y="473"/>
                  <a:pt x="347" y="459"/>
                  <a:pt x="368" y="459"/>
                </a:cubicBezTo>
                <a:cubicBezTo>
                  <a:pt x="375" y="459"/>
                  <a:pt x="382" y="466"/>
                  <a:pt x="382" y="473"/>
                </a:cubicBezTo>
                <a:cubicBezTo>
                  <a:pt x="403" y="487"/>
                  <a:pt x="403" y="487"/>
                  <a:pt x="403" y="487"/>
                </a:cubicBezTo>
                <a:cubicBezTo>
                  <a:pt x="460" y="431"/>
                  <a:pt x="460" y="431"/>
                  <a:pt x="460" y="431"/>
                </a:cubicBezTo>
                <a:cubicBezTo>
                  <a:pt x="467" y="424"/>
                  <a:pt x="474" y="424"/>
                  <a:pt x="481" y="424"/>
                </a:cubicBezTo>
                <a:cubicBezTo>
                  <a:pt x="495" y="424"/>
                  <a:pt x="509" y="438"/>
                  <a:pt x="509" y="452"/>
                </a:cubicBezTo>
                <a:cubicBezTo>
                  <a:pt x="509" y="459"/>
                  <a:pt x="502" y="466"/>
                  <a:pt x="495" y="473"/>
                </a:cubicBezTo>
                <a:close/>
                <a:moveTo>
                  <a:pt x="410" y="438"/>
                </a:moveTo>
                <a:lnTo>
                  <a:pt x="410" y="438"/>
                </a:lnTo>
                <a:cubicBezTo>
                  <a:pt x="403" y="445"/>
                  <a:pt x="403" y="445"/>
                  <a:pt x="403" y="445"/>
                </a:cubicBezTo>
                <a:cubicBezTo>
                  <a:pt x="396" y="438"/>
                  <a:pt x="382" y="431"/>
                  <a:pt x="368" y="431"/>
                </a:cubicBezTo>
                <a:cubicBezTo>
                  <a:pt x="333" y="431"/>
                  <a:pt x="311" y="459"/>
                  <a:pt x="311" y="487"/>
                </a:cubicBezTo>
                <a:cubicBezTo>
                  <a:pt x="311" y="509"/>
                  <a:pt x="318" y="523"/>
                  <a:pt x="325" y="530"/>
                </a:cubicBezTo>
                <a:cubicBezTo>
                  <a:pt x="340" y="544"/>
                  <a:pt x="340" y="544"/>
                  <a:pt x="340" y="544"/>
                </a:cubicBezTo>
                <a:cubicBezTo>
                  <a:pt x="241" y="544"/>
                  <a:pt x="241" y="544"/>
                  <a:pt x="241" y="544"/>
                </a:cubicBezTo>
                <a:cubicBezTo>
                  <a:pt x="29" y="544"/>
                  <a:pt x="29" y="544"/>
                  <a:pt x="29" y="544"/>
                </a:cubicBezTo>
                <a:cubicBezTo>
                  <a:pt x="7" y="544"/>
                  <a:pt x="0" y="537"/>
                  <a:pt x="0" y="51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77" y="106"/>
                  <a:pt x="177" y="106"/>
                  <a:pt x="177" y="106"/>
                </a:cubicBezTo>
                <a:cubicBezTo>
                  <a:pt x="177" y="162"/>
                  <a:pt x="177" y="162"/>
                  <a:pt x="177" y="162"/>
                </a:cubicBezTo>
                <a:cubicBezTo>
                  <a:pt x="177" y="191"/>
                  <a:pt x="205" y="219"/>
                  <a:pt x="234" y="219"/>
                </a:cubicBezTo>
                <a:cubicBezTo>
                  <a:pt x="290" y="219"/>
                  <a:pt x="290" y="219"/>
                  <a:pt x="290" y="219"/>
                </a:cubicBezTo>
                <a:cubicBezTo>
                  <a:pt x="410" y="219"/>
                  <a:pt x="410" y="219"/>
                  <a:pt x="410" y="219"/>
                </a:cubicBezTo>
                <a:cubicBezTo>
                  <a:pt x="410" y="388"/>
                  <a:pt x="410" y="388"/>
                  <a:pt x="410" y="388"/>
                </a:cubicBezTo>
                <a:lnTo>
                  <a:pt x="410" y="438"/>
                </a:lnTo>
                <a:close/>
                <a:moveTo>
                  <a:pt x="234" y="191"/>
                </a:moveTo>
                <a:lnTo>
                  <a:pt x="234" y="191"/>
                </a:lnTo>
                <a:cubicBezTo>
                  <a:pt x="219" y="191"/>
                  <a:pt x="205" y="176"/>
                  <a:pt x="205" y="162"/>
                </a:cubicBezTo>
                <a:cubicBezTo>
                  <a:pt x="205" y="106"/>
                  <a:pt x="205" y="106"/>
                  <a:pt x="205" y="106"/>
                </a:cubicBezTo>
                <a:cubicBezTo>
                  <a:pt x="205" y="0"/>
                  <a:pt x="205" y="0"/>
                  <a:pt x="205" y="0"/>
                </a:cubicBezTo>
                <a:cubicBezTo>
                  <a:pt x="410" y="191"/>
                  <a:pt x="410" y="191"/>
                  <a:pt x="410" y="191"/>
                </a:cubicBezTo>
                <a:cubicBezTo>
                  <a:pt x="290" y="191"/>
                  <a:pt x="290" y="191"/>
                  <a:pt x="290" y="191"/>
                </a:cubicBezTo>
                <a:lnTo>
                  <a:pt x="234" y="1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9" name="Csoportba foglalás 68"/>
          <p:cNvGrpSpPr/>
          <p:nvPr/>
        </p:nvGrpSpPr>
        <p:grpSpPr>
          <a:xfrm>
            <a:off x="13200144" y="7794198"/>
            <a:ext cx="3131091" cy="4173813"/>
            <a:chOff x="2993507" y="7401091"/>
            <a:chExt cx="4035422" cy="1944316"/>
          </a:xfrm>
        </p:grpSpPr>
        <p:sp>
          <p:nvSpPr>
            <p:cNvPr id="73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4" name="Rectangle 6"/>
            <p:cNvSpPr/>
            <p:nvPr/>
          </p:nvSpPr>
          <p:spPr>
            <a:xfrm>
              <a:off x="3106615" y="7499282"/>
              <a:ext cx="3455323" cy="774218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Kiberbiztonsági felügyeleti díj megfizetése</a:t>
              </a:r>
            </a:p>
          </p:txBody>
        </p:sp>
      </p:grpSp>
      <p:grpSp>
        <p:nvGrpSpPr>
          <p:cNvPr id="75" name="Csoportba foglalás 74"/>
          <p:cNvGrpSpPr/>
          <p:nvPr/>
        </p:nvGrpSpPr>
        <p:grpSpPr>
          <a:xfrm>
            <a:off x="9939798" y="7817593"/>
            <a:ext cx="3131091" cy="4173813"/>
            <a:chOff x="2993507" y="7401091"/>
            <a:chExt cx="4035422" cy="1944316"/>
          </a:xfrm>
        </p:grpSpPr>
        <p:sp>
          <p:nvSpPr>
            <p:cNvPr id="82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3" name="Rectangle 6"/>
            <p:cNvSpPr/>
            <p:nvPr/>
          </p:nvSpPr>
          <p:spPr>
            <a:xfrm>
              <a:off x="3106615" y="7499282"/>
              <a:ext cx="3455323" cy="774218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Védelmi intézkedések alkalmazása</a:t>
              </a:r>
            </a:p>
          </p:txBody>
        </p:sp>
      </p:grpSp>
      <p:sp>
        <p:nvSpPr>
          <p:cNvPr id="97" name="Rectangle 41"/>
          <p:cNvSpPr/>
          <p:nvPr/>
        </p:nvSpPr>
        <p:spPr>
          <a:xfrm flipH="1">
            <a:off x="16363700" y="2865903"/>
            <a:ext cx="3334246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025. augusztus 31.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8" name="Oval 7"/>
          <p:cNvSpPr>
            <a:spLocks noChangeArrowheads="1"/>
          </p:cNvSpPr>
          <p:nvPr/>
        </p:nvSpPr>
        <p:spPr bwMode="auto">
          <a:xfrm rot="5400000" flipH="1">
            <a:off x="16961358" y="3507215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99" name="Group 39"/>
          <p:cNvGrpSpPr/>
          <p:nvPr/>
        </p:nvGrpSpPr>
        <p:grpSpPr>
          <a:xfrm flipH="1">
            <a:off x="17062156" y="5153672"/>
            <a:ext cx="1597248" cy="760271"/>
            <a:chOff x="800522" y="3511138"/>
            <a:chExt cx="818296" cy="384588"/>
          </a:xfrm>
        </p:grpSpPr>
        <p:sp>
          <p:nvSpPr>
            <p:cNvPr id="10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101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866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12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hteck 32"/>
          <p:cNvSpPr/>
          <p:nvPr/>
        </p:nvSpPr>
        <p:spPr>
          <a:xfrm>
            <a:off x="0" y="-1"/>
            <a:ext cx="24377648" cy="2354809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26"/>
          <p:cNvSpPr txBox="1"/>
          <p:nvPr/>
        </p:nvSpPr>
        <p:spPr>
          <a:xfrm>
            <a:off x="493437" y="144308"/>
            <a:ext cx="233907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Határidők </a:t>
            </a:r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ütemezése, 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amennyiben a szervezet</a:t>
            </a:r>
          </a:p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2025.01.01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. után kezdte meg működését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52" name="Pentagon 9"/>
          <p:cNvSpPr/>
          <p:nvPr/>
        </p:nvSpPr>
        <p:spPr>
          <a:xfrm>
            <a:off x="821471" y="5035150"/>
            <a:ext cx="22071275" cy="393646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/>
          </a:p>
        </p:txBody>
      </p:sp>
      <p:sp>
        <p:nvSpPr>
          <p:cNvPr id="53" name="Oval 7"/>
          <p:cNvSpPr>
            <a:spLocks noChangeArrowheads="1"/>
          </p:cNvSpPr>
          <p:nvPr/>
        </p:nvSpPr>
        <p:spPr bwMode="auto">
          <a:xfrm rot="16200000">
            <a:off x="5439868" y="3766841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4" name="Oval 7"/>
          <p:cNvSpPr>
            <a:spLocks noChangeArrowheads="1"/>
          </p:cNvSpPr>
          <p:nvPr/>
        </p:nvSpPr>
        <p:spPr bwMode="auto">
          <a:xfrm rot="5400000" flipH="1">
            <a:off x="11006440" y="3766841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grpSp>
        <p:nvGrpSpPr>
          <p:cNvPr id="56" name="Group 17"/>
          <p:cNvGrpSpPr/>
          <p:nvPr/>
        </p:nvGrpSpPr>
        <p:grpSpPr>
          <a:xfrm>
            <a:off x="5540666" y="5371671"/>
            <a:ext cx="1597248" cy="607269"/>
            <a:chOff x="800522" y="3511138"/>
            <a:chExt cx="818296" cy="311114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84945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58" name="Straight Connector 19"/>
            <p:cNvCxnSpPr>
              <a:endCxn id="57" idx="1"/>
            </p:cNvCxnSpPr>
            <p:nvPr/>
          </p:nvCxnSpPr>
          <p:spPr>
            <a:xfrm flipV="1">
              <a:off x="1209670" y="3696083"/>
              <a:ext cx="0" cy="126169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39"/>
          <p:cNvGrpSpPr/>
          <p:nvPr/>
        </p:nvGrpSpPr>
        <p:grpSpPr>
          <a:xfrm flipH="1">
            <a:off x="11087968" y="5376766"/>
            <a:ext cx="1597248" cy="590770"/>
            <a:chOff x="800522" y="3511138"/>
            <a:chExt cx="818296" cy="274730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1" name="Straight Connector 44"/>
            <p:cNvCxnSpPr/>
            <p:nvPr/>
          </p:nvCxnSpPr>
          <p:spPr>
            <a:xfrm flipH="1" flipV="1">
              <a:off x="1209667" y="3676653"/>
              <a:ext cx="3" cy="109215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22"/>
          <p:cNvSpPr/>
          <p:nvPr/>
        </p:nvSpPr>
        <p:spPr>
          <a:xfrm>
            <a:off x="4159866" y="2754917"/>
            <a:ext cx="4487895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Kiberbiztonsági tv. hatálya</a:t>
            </a:r>
          </a:p>
          <a:p>
            <a:pPr algn="ct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 alá tartozás 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napja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6" name="Rectangle 41"/>
          <p:cNvSpPr/>
          <p:nvPr/>
        </p:nvSpPr>
        <p:spPr>
          <a:xfrm flipH="1">
            <a:off x="10011222" y="2786764"/>
            <a:ext cx="3832396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Nyilvántartásba vételt </a:t>
            </a:r>
            <a:endParaRPr lang="hu-HU" sz="2800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követő 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30 nap</a:t>
            </a:r>
            <a:endParaRPr lang="hu-H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 rot="5400000" flipH="1">
            <a:off x="19738676" y="3766493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9" name="Group 39"/>
          <p:cNvGrpSpPr/>
          <p:nvPr/>
        </p:nvGrpSpPr>
        <p:grpSpPr>
          <a:xfrm flipH="1">
            <a:off x="19839478" y="5401366"/>
            <a:ext cx="1597248" cy="534103"/>
            <a:chOff x="800522" y="3511138"/>
            <a:chExt cx="818296" cy="273630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41" name="Straight Connector 44"/>
            <p:cNvCxnSpPr/>
            <p:nvPr/>
          </p:nvCxnSpPr>
          <p:spPr>
            <a:xfrm flipV="1">
              <a:off x="1206246" y="3676650"/>
              <a:ext cx="3424" cy="108118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 flipH="1">
            <a:off x="18733092" y="2807451"/>
            <a:ext cx="3832396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Nyilvántartásba vételt </a:t>
            </a:r>
          </a:p>
          <a:p>
            <a:pPr algn="ctr"/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követő 2 éven belül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Rectangle 5"/>
          <p:cNvSpPr/>
          <p:nvPr/>
        </p:nvSpPr>
        <p:spPr>
          <a:xfrm>
            <a:off x="761967" y="6049558"/>
            <a:ext cx="2527333" cy="1638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SZTFH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6" name="Rectangle 5"/>
          <p:cNvSpPr/>
          <p:nvPr/>
        </p:nvSpPr>
        <p:spPr>
          <a:xfrm>
            <a:off x="761966" y="7890969"/>
            <a:ext cx="2527333" cy="4149346"/>
          </a:xfrm>
          <a:prstGeom prst="rect">
            <a:avLst/>
          </a:prstGeom>
          <a:solidFill>
            <a:srgbClr val="8F2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Érintett szervezet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47" name="Csoportba foglalás 46"/>
          <p:cNvGrpSpPr/>
          <p:nvPr/>
        </p:nvGrpSpPr>
        <p:grpSpPr>
          <a:xfrm>
            <a:off x="3434503" y="6037308"/>
            <a:ext cx="6271127" cy="1650974"/>
            <a:chOff x="1433151" y="7680851"/>
            <a:chExt cx="8389682" cy="773619"/>
          </a:xfrm>
        </p:grpSpPr>
        <p:sp>
          <p:nvSpPr>
            <p:cNvPr id="76" name="Rectangle 4"/>
            <p:cNvSpPr/>
            <p:nvPr/>
          </p:nvSpPr>
          <p:spPr>
            <a:xfrm>
              <a:off x="1433151" y="7680851"/>
              <a:ext cx="838968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7" name="Rectangle 6"/>
            <p:cNvSpPr/>
            <p:nvPr/>
          </p:nvSpPr>
          <p:spPr>
            <a:xfrm>
              <a:off x="1748806" y="7804707"/>
              <a:ext cx="8074027" cy="48695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Érintett szervezetek nyilvántartásba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vétele</a:t>
              </a:r>
              <a:endParaRPr lang="hu-HU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8" name="Csoportba foglalás 77"/>
          <p:cNvGrpSpPr/>
          <p:nvPr/>
        </p:nvGrpSpPr>
        <p:grpSpPr>
          <a:xfrm>
            <a:off x="3456674" y="7890965"/>
            <a:ext cx="6352606" cy="4149348"/>
            <a:chOff x="1433152" y="7387110"/>
            <a:chExt cx="9058293" cy="1944315"/>
          </a:xfrm>
        </p:grpSpPr>
        <p:sp>
          <p:nvSpPr>
            <p:cNvPr id="79" name="Rectangle 4"/>
            <p:cNvSpPr/>
            <p:nvPr/>
          </p:nvSpPr>
          <p:spPr>
            <a:xfrm>
              <a:off x="1433152" y="7387110"/>
              <a:ext cx="8942107" cy="1944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1" name="Rectangle 6"/>
            <p:cNvSpPr/>
            <p:nvPr/>
          </p:nvSpPr>
          <p:spPr>
            <a:xfrm>
              <a:off x="1736177" y="7444067"/>
              <a:ext cx="8755268" cy="181715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Önazonosítás, nyilvántartásba vételre bejelentkezés 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Szervezet EIR-jeinek azonosítása, biztonsági osztályba sorolás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Elektronikus </a:t>
              </a:r>
              <a:r>
                <a:rPr lang="hu-HU" sz="2400" b="1" dirty="0">
                  <a:solidFill>
                    <a:srgbClr val="8F2842"/>
                  </a:solidFill>
                </a:rPr>
                <a:t>információs rendszerek biztonságáért felelős </a:t>
              </a:r>
              <a:r>
                <a:rPr lang="hu-HU" sz="2400" b="1" dirty="0" smtClean="0">
                  <a:solidFill>
                    <a:srgbClr val="8F2842"/>
                  </a:solidFill>
                </a:rPr>
                <a:t>személy feladatköre és kijelölése</a:t>
              </a:r>
              <a:endParaRPr lang="hu-HU" sz="2400" b="1" dirty="0">
                <a:solidFill>
                  <a:srgbClr val="8F2842"/>
                </a:solidFill>
              </a:endParaRPr>
            </a:p>
          </p:txBody>
        </p:sp>
      </p:grpSp>
      <p:grpSp>
        <p:nvGrpSpPr>
          <p:cNvPr id="83" name="Csoportba foglalás 82"/>
          <p:cNvGrpSpPr/>
          <p:nvPr/>
        </p:nvGrpSpPr>
        <p:grpSpPr>
          <a:xfrm>
            <a:off x="9865985" y="6007480"/>
            <a:ext cx="12801509" cy="1650974"/>
            <a:chOff x="2993508" y="7680851"/>
            <a:chExt cx="6532822" cy="773619"/>
          </a:xfrm>
        </p:grpSpPr>
        <p:sp>
          <p:nvSpPr>
            <p:cNvPr id="84" name="Rectangle 4"/>
            <p:cNvSpPr/>
            <p:nvPr/>
          </p:nvSpPr>
          <p:spPr>
            <a:xfrm>
              <a:off x="2993508" y="7680851"/>
              <a:ext cx="653282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" name="Rectangle 6"/>
            <p:cNvSpPr/>
            <p:nvPr/>
          </p:nvSpPr>
          <p:spPr>
            <a:xfrm>
              <a:off x="5159462" y="7808066"/>
              <a:ext cx="2198779" cy="51918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Felügyeleti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tevékenység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002060"/>
                  </a:solidFill>
                </a:rPr>
                <a:t>Ellenőrzési tevékenység</a:t>
              </a:r>
              <a:endParaRPr lang="hu-HU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87" name="Rectangle 4"/>
          <p:cNvSpPr/>
          <p:nvPr/>
        </p:nvSpPr>
        <p:spPr>
          <a:xfrm>
            <a:off x="9865985" y="7890968"/>
            <a:ext cx="4378060" cy="41493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89" name="Csoportba foglalás 88"/>
          <p:cNvGrpSpPr/>
          <p:nvPr/>
        </p:nvGrpSpPr>
        <p:grpSpPr>
          <a:xfrm>
            <a:off x="18619634" y="7876838"/>
            <a:ext cx="4047859" cy="4149348"/>
            <a:chOff x="2993507" y="7401091"/>
            <a:chExt cx="4035422" cy="1944316"/>
          </a:xfrm>
        </p:grpSpPr>
        <p:sp>
          <p:nvSpPr>
            <p:cNvPr id="90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1" name="Rectangle 6"/>
            <p:cNvSpPr/>
            <p:nvPr/>
          </p:nvSpPr>
          <p:spPr>
            <a:xfrm>
              <a:off x="3106616" y="7496999"/>
              <a:ext cx="3455323" cy="7787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Első kiberbiztonsági audit lefolytatásának határideje</a:t>
              </a:r>
            </a:p>
          </p:txBody>
        </p:sp>
      </p:grpSp>
      <p:grpSp>
        <p:nvGrpSpPr>
          <p:cNvPr id="50" name="Csoportba foglalás 49"/>
          <p:cNvGrpSpPr/>
          <p:nvPr/>
        </p:nvGrpSpPr>
        <p:grpSpPr>
          <a:xfrm>
            <a:off x="10124123" y="7890968"/>
            <a:ext cx="8328136" cy="4149348"/>
            <a:chOff x="-1273619" y="7401091"/>
            <a:chExt cx="8302548" cy="1944316"/>
          </a:xfrm>
        </p:grpSpPr>
        <p:sp>
          <p:nvSpPr>
            <p:cNvPr id="51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5" name="Rectangle 6"/>
            <p:cNvSpPr/>
            <p:nvPr/>
          </p:nvSpPr>
          <p:spPr>
            <a:xfrm>
              <a:off x="-1273619" y="7474788"/>
              <a:ext cx="3455323" cy="129797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Kiberbiztonsági felügyeleti díj megfizetése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2400" b="1" dirty="0">
                <a:solidFill>
                  <a:srgbClr val="8F2842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2400" b="1" dirty="0" smtClean="0">
                <a:solidFill>
                  <a:srgbClr val="8F2842"/>
                </a:solidFill>
              </a:endParaRPr>
            </a:p>
          </p:txBody>
        </p:sp>
      </p:grpSp>
      <p:sp>
        <p:nvSpPr>
          <p:cNvPr id="62" name="Oval 7"/>
          <p:cNvSpPr>
            <a:spLocks noChangeArrowheads="1"/>
          </p:cNvSpPr>
          <p:nvPr/>
        </p:nvSpPr>
        <p:spPr bwMode="auto">
          <a:xfrm rot="5400000" flipH="1">
            <a:off x="15365225" y="3761730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3" name="Group 39"/>
          <p:cNvGrpSpPr/>
          <p:nvPr/>
        </p:nvGrpSpPr>
        <p:grpSpPr>
          <a:xfrm flipH="1">
            <a:off x="15466021" y="5410516"/>
            <a:ext cx="1597248" cy="596964"/>
            <a:chOff x="800523" y="3530048"/>
            <a:chExt cx="818296" cy="305835"/>
          </a:xfrm>
        </p:grpSpPr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800523" y="353004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7" name="Straight Connector 44"/>
            <p:cNvCxnSpPr>
              <a:stCxn id="84" idx="0"/>
              <a:endCxn id="64" idx="1"/>
            </p:cNvCxnSpPr>
            <p:nvPr/>
          </p:nvCxnSpPr>
          <p:spPr>
            <a:xfrm flipV="1">
              <a:off x="1208598" y="3695560"/>
              <a:ext cx="1073" cy="140323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41"/>
          <p:cNvSpPr/>
          <p:nvPr/>
        </p:nvSpPr>
        <p:spPr>
          <a:xfrm flipH="1">
            <a:off x="14512131" y="2807451"/>
            <a:ext cx="3832396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Nyilvántartásba </a:t>
            </a:r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vételt </a:t>
            </a:r>
          </a:p>
          <a:p>
            <a:pPr algn="ct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követő 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120 nap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0" name="Shape 2531"/>
          <p:cNvSpPr/>
          <p:nvPr/>
        </p:nvSpPr>
        <p:spPr>
          <a:xfrm>
            <a:off x="6004961" y="4251385"/>
            <a:ext cx="668655" cy="834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7200" y="20618"/>
                </a:lnTo>
                <a:lnTo>
                  <a:pt x="7200" y="982"/>
                </a:lnTo>
                <a:lnTo>
                  <a:pt x="19200" y="982"/>
                </a:lnTo>
                <a:cubicBezTo>
                  <a:pt x="19862" y="982"/>
                  <a:pt x="20400" y="1422"/>
                  <a:pt x="20400" y="1964"/>
                </a:cubicBezTo>
                <a:cubicBezTo>
                  <a:pt x="20400" y="1964"/>
                  <a:pt x="20400" y="19636"/>
                  <a:pt x="20400" y="19636"/>
                </a:cubicBezTo>
                <a:close/>
                <a:moveTo>
                  <a:pt x="6000" y="20618"/>
                </a:moveTo>
                <a:lnTo>
                  <a:pt x="3600" y="20618"/>
                </a:lnTo>
                <a:cubicBezTo>
                  <a:pt x="2937" y="20618"/>
                  <a:pt x="2400" y="20179"/>
                  <a:pt x="2400" y="19636"/>
                </a:cubicBezTo>
                <a:lnTo>
                  <a:pt x="2400" y="18655"/>
                </a:lnTo>
                <a:lnTo>
                  <a:pt x="3000" y="18655"/>
                </a:lnTo>
                <a:cubicBezTo>
                  <a:pt x="3332" y="18655"/>
                  <a:pt x="3600" y="18435"/>
                  <a:pt x="3600" y="18164"/>
                </a:cubicBezTo>
                <a:cubicBezTo>
                  <a:pt x="3600" y="17893"/>
                  <a:pt x="3332" y="17673"/>
                  <a:pt x="3000" y="17673"/>
                </a:cubicBezTo>
                <a:lnTo>
                  <a:pt x="2400" y="17673"/>
                </a:lnTo>
                <a:lnTo>
                  <a:pt x="2400" y="15709"/>
                </a:lnTo>
                <a:lnTo>
                  <a:pt x="3000" y="15709"/>
                </a:lnTo>
                <a:cubicBezTo>
                  <a:pt x="3332" y="15709"/>
                  <a:pt x="3600" y="15490"/>
                  <a:pt x="3600" y="15218"/>
                </a:cubicBezTo>
                <a:cubicBezTo>
                  <a:pt x="3600" y="14947"/>
                  <a:pt x="3332" y="14727"/>
                  <a:pt x="3000" y="14727"/>
                </a:cubicBezTo>
                <a:lnTo>
                  <a:pt x="2400" y="14727"/>
                </a:lnTo>
                <a:lnTo>
                  <a:pt x="2400" y="12764"/>
                </a:lnTo>
                <a:lnTo>
                  <a:pt x="3000" y="12764"/>
                </a:lnTo>
                <a:cubicBezTo>
                  <a:pt x="3332" y="12764"/>
                  <a:pt x="3600" y="12544"/>
                  <a:pt x="3600" y="12273"/>
                </a:cubicBezTo>
                <a:cubicBezTo>
                  <a:pt x="3600" y="12002"/>
                  <a:pt x="3332" y="11782"/>
                  <a:pt x="3000" y="11782"/>
                </a:cubicBezTo>
                <a:lnTo>
                  <a:pt x="2400" y="11782"/>
                </a:lnTo>
                <a:lnTo>
                  <a:pt x="2400" y="9818"/>
                </a:lnTo>
                <a:lnTo>
                  <a:pt x="3000" y="9818"/>
                </a:lnTo>
                <a:cubicBezTo>
                  <a:pt x="3332" y="9818"/>
                  <a:pt x="3600" y="9599"/>
                  <a:pt x="3600" y="9327"/>
                </a:cubicBezTo>
                <a:cubicBezTo>
                  <a:pt x="3600" y="9056"/>
                  <a:pt x="3332" y="8836"/>
                  <a:pt x="3000" y="8836"/>
                </a:cubicBezTo>
                <a:lnTo>
                  <a:pt x="2400" y="8836"/>
                </a:lnTo>
                <a:lnTo>
                  <a:pt x="2400" y="6873"/>
                </a:lnTo>
                <a:lnTo>
                  <a:pt x="3000" y="6873"/>
                </a:lnTo>
                <a:cubicBezTo>
                  <a:pt x="3332" y="6873"/>
                  <a:pt x="3600" y="6653"/>
                  <a:pt x="3600" y="6382"/>
                </a:cubicBezTo>
                <a:cubicBezTo>
                  <a:pt x="3600" y="6111"/>
                  <a:pt x="3332" y="5891"/>
                  <a:pt x="3000" y="5891"/>
                </a:cubicBezTo>
                <a:lnTo>
                  <a:pt x="2400" y="5891"/>
                </a:lnTo>
                <a:lnTo>
                  <a:pt x="2400" y="3927"/>
                </a:lnTo>
                <a:lnTo>
                  <a:pt x="3000" y="3927"/>
                </a:lnTo>
                <a:cubicBezTo>
                  <a:pt x="3332" y="3927"/>
                  <a:pt x="3600" y="3708"/>
                  <a:pt x="3600" y="3436"/>
                </a:cubicBezTo>
                <a:cubicBezTo>
                  <a:pt x="3600" y="3166"/>
                  <a:pt x="3332" y="2945"/>
                  <a:pt x="3000" y="2945"/>
                </a:cubicBezTo>
                <a:lnTo>
                  <a:pt x="2400" y="2945"/>
                </a:lnTo>
                <a:lnTo>
                  <a:pt x="2400" y="1964"/>
                </a:lnTo>
                <a:cubicBezTo>
                  <a:pt x="2400" y="1422"/>
                  <a:pt x="2937" y="982"/>
                  <a:pt x="3600" y="982"/>
                </a:cubicBezTo>
                <a:lnTo>
                  <a:pt x="6000" y="982"/>
                </a:lnTo>
                <a:cubicBezTo>
                  <a:pt x="6000" y="982"/>
                  <a:pt x="6000" y="20618"/>
                  <a:pt x="6000" y="20618"/>
                </a:cubicBezTo>
                <a:close/>
                <a:moveTo>
                  <a:pt x="19200" y="0"/>
                </a:moveTo>
                <a:lnTo>
                  <a:pt x="3600" y="0"/>
                </a:lnTo>
                <a:cubicBezTo>
                  <a:pt x="2275" y="0"/>
                  <a:pt x="1200" y="879"/>
                  <a:pt x="1200" y="1964"/>
                </a:cubicBezTo>
                <a:lnTo>
                  <a:pt x="1200" y="2945"/>
                </a:lnTo>
                <a:lnTo>
                  <a:pt x="600" y="2945"/>
                </a:lnTo>
                <a:cubicBezTo>
                  <a:pt x="268" y="2945"/>
                  <a:pt x="0" y="3166"/>
                  <a:pt x="0" y="3436"/>
                </a:cubicBezTo>
                <a:cubicBezTo>
                  <a:pt x="0" y="3708"/>
                  <a:pt x="268" y="3927"/>
                  <a:pt x="600" y="3927"/>
                </a:cubicBezTo>
                <a:lnTo>
                  <a:pt x="1200" y="3927"/>
                </a:lnTo>
                <a:lnTo>
                  <a:pt x="1200" y="5891"/>
                </a:lnTo>
                <a:lnTo>
                  <a:pt x="600" y="5891"/>
                </a:lnTo>
                <a:cubicBezTo>
                  <a:pt x="268" y="5891"/>
                  <a:pt x="0" y="6111"/>
                  <a:pt x="0" y="6382"/>
                </a:cubicBezTo>
                <a:cubicBezTo>
                  <a:pt x="0" y="6653"/>
                  <a:pt x="268" y="6873"/>
                  <a:pt x="600" y="6873"/>
                </a:cubicBezTo>
                <a:lnTo>
                  <a:pt x="1200" y="6873"/>
                </a:lnTo>
                <a:lnTo>
                  <a:pt x="1200" y="8836"/>
                </a:lnTo>
                <a:lnTo>
                  <a:pt x="600" y="8836"/>
                </a:lnTo>
                <a:cubicBezTo>
                  <a:pt x="268" y="8836"/>
                  <a:pt x="0" y="9056"/>
                  <a:pt x="0" y="9327"/>
                </a:cubicBezTo>
                <a:cubicBezTo>
                  <a:pt x="0" y="9599"/>
                  <a:pt x="268" y="9818"/>
                  <a:pt x="600" y="9818"/>
                </a:cubicBezTo>
                <a:lnTo>
                  <a:pt x="1200" y="9818"/>
                </a:lnTo>
                <a:lnTo>
                  <a:pt x="1200" y="11782"/>
                </a:lnTo>
                <a:lnTo>
                  <a:pt x="600" y="11782"/>
                </a:lnTo>
                <a:cubicBezTo>
                  <a:pt x="268" y="11782"/>
                  <a:pt x="0" y="12002"/>
                  <a:pt x="0" y="12273"/>
                </a:cubicBezTo>
                <a:cubicBezTo>
                  <a:pt x="0" y="12544"/>
                  <a:pt x="268" y="12764"/>
                  <a:pt x="600" y="12764"/>
                </a:cubicBezTo>
                <a:lnTo>
                  <a:pt x="1200" y="12764"/>
                </a:lnTo>
                <a:lnTo>
                  <a:pt x="1200" y="14727"/>
                </a:lnTo>
                <a:lnTo>
                  <a:pt x="600" y="14727"/>
                </a:lnTo>
                <a:cubicBezTo>
                  <a:pt x="268" y="14727"/>
                  <a:pt x="0" y="14947"/>
                  <a:pt x="0" y="15218"/>
                </a:cubicBezTo>
                <a:cubicBezTo>
                  <a:pt x="0" y="15490"/>
                  <a:pt x="268" y="15709"/>
                  <a:pt x="600" y="15709"/>
                </a:cubicBezTo>
                <a:lnTo>
                  <a:pt x="1200" y="15709"/>
                </a:lnTo>
                <a:lnTo>
                  <a:pt x="1200" y="17673"/>
                </a:lnTo>
                <a:lnTo>
                  <a:pt x="600" y="17673"/>
                </a:lnTo>
                <a:cubicBezTo>
                  <a:pt x="268" y="17673"/>
                  <a:pt x="0" y="17893"/>
                  <a:pt x="0" y="18164"/>
                </a:cubicBezTo>
                <a:cubicBezTo>
                  <a:pt x="0" y="18435"/>
                  <a:pt x="268" y="18655"/>
                  <a:pt x="600" y="18655"/>
                </a:cubicBezTo>
                <a:lnTo>
                  <a:pt x="1200" y="18655"/>
                </a:lnTo>
                <a:lnTo>
                  <a:pt x="1200" y="19636"/>
                </a:lnTo>
                <a:cubicBezTo>
                  <a:pt x="1200" y="20721"/>
                  <a:pt x="2275" y="21600"/>
                  <a:pt x="36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525" y="0"/>
                  <a:pt x="192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71" name="Kép 70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907" y="4194514"/>
            <a:ext cx="745907" cy="932384"/>
          </a:xfrm>
          <a:prstGeom prst="rect">
            <a:avLst/>
          </a:prstGeom>
        </p:spPr>
      </p:pic>
      <p:sp>
        <p:nvSpPr>
          <p:cNvPr id="72" name="Shape 2532"/>
          <p:cNvSpPr/>
          <p:nvPr/>
        </p:nvSpPr>
        <p:spPr>
          <a:xfrm>
            <a:off x="15990869" y="4221416"/>
            <a:ext cx="605674" cy="775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92" name="Freeform 20"/>
          <p:cNvSpPr>
            <a:spLocks noChangeArrowheads="1"/>
          </p:cNvSpPr>
          <p:nvPr/>
        </p:nvSpPr>
        <p:spPr bwMode="auto">
          <a:xfrm>
            <a:off x="20294697" y="4262536"/>
            <a:ext cx="709185" cy="794644"/>
          </a:xfrm>
          <a:custGeom>
            <a:avLst/>
            <a:gdLst>
              <a:gd name="T0" fmla="*/ 64536992 w 510"/>
              <a:gd name="T1" fmla="*/ 61528392 h 559"/>
              <a:gd name="T2" fmla="*/ 64536992 w 510"/>
              <a:gd name="T3" fmla="*/ 61528392 h 559"/>
              <a:gd name="T4" fmla="*/ 55280025 w 510"/>
              <a:gd name="T5" fmla="*/ 70763999 h 559"/>
              <a:gd name="T6" fmla="*/ 52542328 w 510"/>
              <a:gd name="T7" fmla="*/ 72585008 h 559"/>
              <a:gd name="T8" fmla="*/ 49804270 w 510"/>
              <a:gd name="T9" fmla="*/ 70763999 h 559"/>
              <a:gd name="T10" fmla="*/ 45240961 w 510"/>
              <a:gd name="T11" fmla="*/ 66211296 h 559"/>
              <a:gd name="T12" fmla="*/ 44328516 w 510"/>
              <a:gd name="T13" fmla="*/ 63349401 h 559"/>
              <a:gd name="T14" fmla="*/ 47979019 w 510"/>
              <a:gd name="T15" fmla="*/ 59707023 h 559"/>
              <a:gd name="T16" fmla="*/ 49804270 w 510"/>
              <a:gd name="T17" fmla="*/ 61528392 h 559"/>
              <a:gd name="T18" fmla="*/ 52542328 w 510"/>
              <a:gd name="T19" fmla="*/ 63349401 h 559"/>
              <a:gd name="T20" fmla="*/ 59973683 w 510"/>
              <a:gd name="T21" fmla="*/ 56065005 h 559"/>
              <a:gd name="T22" fmla="*/ 59973683 w 510"/>
              <a:gd name="T23" fmla="*/ 56065005 h 559"/>
              <a:gd name="T24" fmla="*/ 62711741 w 510"/>
              <a:gd name="T25" fmla="*/ 55154320 h 559"/>
              <a:gd name="T26" fmla="*/ 66362244 w 510"/>
              <a:gd name="T27" fmla="*/ 58796699 h 559"/>
              <a:gd name="T28" fmla="*/ 64536992 w 510"/>
              <a:gd name="T29" fmla="*/ 61528392 h 559"/>
              <a:gd name="T30" fmla="*/ 53454773 w 510"/>
              <a:gd name="T31" fmla="*/ 56975329 h 559"/>
              <a:gd name="T32" fmla="*/ 53454773 w 510"/>
              <a:gd name="T33" fmla="*/ 56975329 h 559"/>
              <a:gd name="T34" fmla="*/ 52542328 w 510"/>
              <a:gd name="T35" fmla="*/ 57886014 h 559"/>
              <a:gd name="T36" fmla="*/ 47979019 w 510"/>
              <a:gd name="T37" fmla="*/ 56065005 h 559"/>
              <a:gd name="T38" fmla="*/ 40547302 w 510"/>
              <a:gd name="T39" fmla="*/ 63349401 h 559"/>
              <a:gd name="T40" fmla="*/ 42372554 w 510"/>
              <a:gd name="T41" fmla="*/ 68942990 h 559"/>
              <a:gd name="T42" fmla="*/ 42372554 w 510"/>
              <a:gd name="T43" fmla="*/ 68942990 h 559"/>
              <a:gd name="T44" fmla="*/ 44328516 w 510"/>
              <a:gd name="T45" fmla="*/ 70763999 h 559"/>
              <a:gd name="T46" fmla="*/ 44328516 w 510"/>
              <a:gd name="T47" fmla="*/ 70763999 h 559"/>
              <a:gd name="T48" fmla="*/ 31421045 w 510"/>
              <a:gd name="T49" fmla="*/ 70763999 h 559"/>
              <a:gd name="T50" fmla="*/ 31421045 w 510"/>
              <a:gd name="T51" fmla="*/ 70763999 h 559"/>
              <a:gd name="T52" fmla="*/ 3780852 w 510"/>
              <a:gd name="T53" fmla="*/ 70763999 h 559"/>
              <a:gd name="T54" fmla="*/ 0 w 510"/>
              <a:gd name="T55" fmla="*/ 67121620 h 559"/>
              <a:gd name="T56" fmla="*/ 0 w 510"/>
              <a:gd name="T57" fmla="*/ 3642379 h 559"/>
              <a:gd name="T58" fmla="*/ 3780852 w 510"/>
              <a:gd name="T59" fmla="*/ 0 h 559"/>
              <a:gd name="T60" fmla="*/ 11994664 w 510"/>
              <a:gd name="T61" fmla="*/ 0 h 559"/>
              <a:gd name="T62" fmla="*/ 23076884 w 510"/>
              <a:gd name="T63" fmla="*/ 0 h 559"/>
              <a:gd name="T64" fmla="*/ 23076884 w 510"/>
              <a:gd name="T65" fmla="*/ 13788670 h 559"/>
              <a:gd name="T66" fmla="*/ 23076884 w 510"/>
              <a:gd name="T67" fmla="*/ 21073067 h 559"/>
              <a:gd name="T68" fmla="*/ 30508239 w 510"/>
              <a:gd name="T69" fmla="*/ 28487664 h 559"/>
              <a:gd name="T70" fmla="*/ 37809606 w 510"/>
              <a:gd name="T71" fmla="*/ 28487664 h 559"/>
              <a:gd name="T72" fmla="*/ 53454773 w 510"/>
              <a:gd name="T73" fmla="*/ 28487664 h 559"/>
              <a:gd name="T74" fmla="*/ 53454773 w 510"/>
              <a:gd name="T75" fmla="*/ 50471416 h 559"/>
              <a:gd name="T76" fmla="*/ 53454773 w 510"/>
              <a:gd name="T77" fmla="*/ 50471416 h 559"/>
              <a:gd name="T78" fmla="*/ 53454773 w 510"/>
              <a:gd name="T79" fmla="*/ 56975329 h 559"/>
              <a:gd name="T80" fmla="*/ 30508239 w 510"/>
              <a:gd name="T81" fmla="*/ 24845286 h 559"/>
              <a:gd name="T82" fmla="*/ 30508239 w 510"/>
              <a:gd name="T83" fmla="*/ 24845286 h 559"/>
              <a:gd name="T84" fmla="*/ 26727387 w 510"/>
              <a:gd name="T85" fmla="*/ 21073067 h 559"/>
              <a:gd name="T86" fmla="*/ 26727387 w 510"/>
              <a:gd name="T87" fmla="*/ 13788670 h 559"/>
              <a:gd name="T88" fmla="*/ 26727387 w 510"/>
              <a:gd name="T89" fmla="*/ 0 h 559"/>
              <a:gd name="T90" fmla="*/ 53454773 w 510"/>
              <a:gd name="T91" fmla="*/ 24845286 h 559"/>
              <a:gd name="T92" fmla="*/ 37809606 w 510"/>
              <a:gd name="T93" fmla="*/ 24845286 h 559"/>
              <a:gd name="T94" fmla="*/ 30508239 w 510"/>
              <a:gd name="T95" fmla="*/ 24845286 h 55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10" h="559">
                <a:moveTo>
                  <a:pt x="495" y="473"/>
                </a:moveTo>
                <a:lnTo>
                  <a:pt x="495" y="473"/>
                </a:lnTo>
                <a:cubicBezTo>
                  <a:pt x="424" y="544"/>
                  <a:pt x="424" y="544"/>
                  <a:pt x="424" y="544"/>
                </a:cubicBezTo>
                <a:cubicBezTo>
                  <a:pt x="417" y="551"/>
                  <a:pt x="410" y="558"/>
                  <a:pt x="403" y="558"/>
                </a:cubicBezTo>
                <a:cubicBezTo>
                  <a:pt x="396" y="558"/>
                  <a:pt x="389" y="551"/>
                  <a:pt x="382" y="544"/>
                </a:cubicBezTo>
                <a:cubicBezTo>
                  <a:pt x="347" y="509"/>
                  <a:pt x="347" y="509"/>
                  <a:pt x="347" y="509"/>
                </a:cubicBezTo>
                <a:cubicBezTo>
                  <a:pt x="340" y="502"/>
                  <a:pt x="340" y="495"/>
                  <a:pt x="340" y="487"/>
                </a:cubicBezTo>
                <a:cubicBezTo>
                  <a:pt x="340" y="473"/>
                  <a:pt x="347" y="459"/>
                  <a:pt x="368" y="459"/>
                </a:cubicBezTo>
                <a:cubicBezTo>
                  <a:pt x="375" y="459"/>
                  <a:pt x="382" y="466"/>
                  <a:pt x="382" y="473"/>
                </a:cubicBezTo>
                <a:cubicBezTo>
                  <a:pt x="403" y="487"/>
                  <a:pt x="403" y="487"/>
                  <a:pt x="403" y="487"/>
                </a:cubicBezTo>
                <a:cubicBezTo>
                  <a:pt x="460" y="431"/>
                  <a:pt x="460" y="431"/>
                  <a:pt x="460" y="431"/>
                </a:cubicBezTo>
                <a:cubicBezTo>
                  <a:pt x="467" y="424"/>
                  <a:pt x="474" y="424"/>
                  <a:pt x="481" y="424"/>
                </a:cubicBezTo>
                <a:cubicBezTo>
                  <a:pt x="495" y="424"/>
                  <a:pt x="509" y="438"/>
                  <a:pt x="509" y="452"/>
                </a:cubicBezTo>
                <a:cubicBezTo>
                  <a:pt x="509" y="459"/>
                  <a:pt x="502" y="466"/>
                  <a:pt x="495" y="473"/>
                </a:cubicBezTo>
                <a:close/>
                <a:moveTo>
                  <a:pt x="410" y="438"/>
                </a:moveTo>
                <a:lnTo>
                  <a:pt x="410" y="438"/>
                </a:lnTo>
                <a:cubicBezTo>
                  <a:pt x="403" y="445"/>
                  <a:pt x="403" y="445"/>
                  <a:pt x="403" y="445"/>
                </a:cubicBezTo>
                <a:cubicBezTo>
                  <a:pt x="396" y="438"/>
                  <a:pt x="382" y="431"/>
                  <a:pt x="368" y="431"/>
                </a:cubicBezTo>
                <a:cubicBezTo>
                  <a:pt x="333" y="431"/>
                  <a:pt x="311" y="459"/>
                  <a:pt x="311" y="487"/>
                </a:cubicBezTo>
                <a:cubicBezTo>
                  <a:pt x="311" y="509"/>
                  <a:pt x="318" y="523"/>
                  <a:pt x="325" y="530"/>
                </a:cubicBezTo>
                <a:cubicBezTo>
                  <a:pt x="340" y="544"/>
                  <a:pt x="340" y="544"/>
                  <a:pt x="340" y="544"/>
                </a:cubicBezTo>
                <a:cubicBezTo>
                  <a:pt x="241" y="544"/>
                  <a:pt x="241" y="544"/>
                  <a:pt x="241" y="544"/>
                </a:cubicBezTo>
                <a:cubicBezTo>
                  <a:pt x="29" y="544"/>
                  <a:pt x="29" y="544"/>
                  <a:pt x="29" y="544"/>
                </a:cubicBezTo>
                <a:cubicBezTo>
                  <a:pt x="7" y="544"/>
                  <a:pt x="0" y="537"/>
                  <a:pt x="0" y="51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77" y="106"/>
                  <a:pt x="177" y="106"/>
                  <a:pt x="177" y="106"/>
                </a:cubicBezTo>
                <a:cubicBezTo>
                  <a:pt x="177" y="162"/>
                  <a:pt x="177" y="162"/>
                  <a:pt x="177" y="162"/>
                </a:cubicBezTo>
                <a:cubicBezTo>
                  <a:pt x="177" y="191"/>
                  <a:pt x="205" y="219"/>
                  <a:pt x="234" y="219"/>
                </a:cubicBezTo>
                <a:cubicBezTo>
                  <a:pt x="290" y="219"/>
                  <a:pt x="290" y="219"/>
                  <a:pt x="290" y="219"/>
                </a:cubicBezTo>
                <a:cubicBezTo>
                  <a:pt x="410" y="219"/>
                  <a:pt x="410" y="219"/>
                  <a:pt x="410" y="219"/>
                </a:cubicBezTo>
                <a:cubicBezTo>
                  <a:pt x="410" y="388"/>
                  <a:pt x="410" y="388"/>
                  <a:pt x="410" y="388"/>
                </a:cubicBezTo>
                <a:lnTo>
                  <a:pt x="410" y="438"/>
                </a:lnTo>
                <a:close/>
                <a:moveTo>
                  <a:pt x="234" y="191"/>
                </a:moveTo>
                <a:lnTo>
                  <a:pt x="234" y="191"/>
                </a:lnTo>
                <a:cubicBezTo>
                  <a:pt x="219" y="191"/>
                  <a:pt x="205" y="176"/>
                  <a:pt x="205" y="162"/>
                </a:cubicBezTo>
                <a:cubicBezTo>
                  <a:pt x="205" y="106"/>
                  <a:pt x="205" y="106"/>
                  <a:pt x="205" y="106"/>
                </a:cubicBezTo>
                <a:cubicBezTo>
                  <a:pt x="205" y="0"/>
                  <a:pt x="205" y="0"/>
                  <a:pt x="205" y="0"/>
                </a:cubicBezTo>
                <a:cubicBezTo>
                  <a:pt x="410" y="191"/>
                  <a:pt x="410" y="191"/>
                  <a:pt x="410" y="191"/>
                </a:cubicBezTo>
                <a:cubicBezTo>
                  <a:pt x="290" y="191"/>
                  <a:pt x="290" y="191"/>
                  <a:pt x="290" y="191"/>
                </a:cubicBezTo>
                <a:lnTo>
                  <a:pt x="234" y="1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ectangle 6"/>
          <p:cNvSpPr/>
          <p:nvPr/>
        </p:nvSpPr>
        <p:spPr>
          <a:xfrm>
            <a:off x="14560720" y="8021693"/>
            <a:ext cx="3465972" cy="27699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rgbClr val="8F2842"/>
                </a:solidFill>
              </a:rPr>
              <a:t>Első kiberbiztonsági audit vonatkozásában szerződéskötés az auditorral</a:t>
            </a:r>
          </a:p>
        </p:txBody>
      </p:sp>
    </p:spTree>
    <p:extLst>
      <p:ext uri="{BB962C8B-B14F-4D97-AF65-F5344CB8AC3E}">
        <p14:creationId xmlns:p14="http://schemas.microsoft.com/office/powerpoint/2010/main" val="139238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2170816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13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567439" y="90114"/>
            <a:ext cx="2322562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Mikortól érintett a kiberbiztonsági felügyeletben a szervezet, ha 2025.01.01. után kezdte meg működését ?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1450972" y="4053493"/>
            <a:ext cx="214757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3600" b="1" dirty="0">
                <a:solidFill>
                  <a:schemeClr val="accent1"/>
                </a:solidFill>
              </a:rPr>
              <a:t>A Kiberbiztonsági törvény hatálya alá kerülés:</a:t>
            </a:r>
          </a:p>
          <a:p>
            <a:pPr algn="just"/>
            <a:endParaRPr lang="hu-HU" sz="3200" b="1" dirty="0" smtClean="0">
              <a:solidFill>
                <a:schemeClr val="accent1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hu-HU" sz="3600" b="1" dirty="0" smtClean="0">
                <a:solidFill>
                  <a:schemeClr val="accent1"/>
                </a:solidFill>
              </a:rPr>
              <a:t>új </a:t>
            </a:r>
            <a:r>
              <a:rPr lang="hu-HU" sz="3600" b="1" dirty="0">
                <a:solidFill>
                  <a:schemeClr val="accent1"/>
                </a:solidFill>
              </a:rPr>
              <a:t>szervezet esetében a szervezet </a:t>
            </a:r>
            <a:r>
              <a:rPr lang="hu-HU" sz="3600" b="1" dirty="0" smtClean="0">
                <a:solidFill>
                  <a:schemeClr val="accent1"/>
                </a:solidFill>
              </a:rPr>
              <a:t>létesítésének időpontja,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hu-HU" sz="3600" b="1" dirty="0">
              <a:solidFill>
                <a:schemeClr val="accent1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hu-HU" sz="3600" b="1" dirty="0" smtClean="0">
                <a:solidFill>
                  <a:schemeClr val="accent1"/>
                </a:solidFill>
              </a:rPr>
              <a:t>a </a:t>
            </a:r>
            <a:r>
              <a:rPr lang="hu-HU" sz="3600" b="1" dirty="0">
                <a:solidFill>
                  <a:schemeClr val="accent1"/>
                </a:solidFill>
              </a:rPr>
              <a:t>kis- és középvállalkozásokról, fejlődésük támogatásáról szóló törvényben foglalt, a középvállalkozásokra vonatkozó méretkorlátok elérése esetében a bekövetkezést követő év </a:t>
            </a:r>
            <a:r>
              <a:rPr lang="hu-HU" sz="3600" b="1" dirty="0" smtClean="0">
                <a:solidFill>
                  <a:schemeClr val="accent1"/>
                </a:solidFill>
              </a:rPr>
              <a:t>első napja,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hu-HU" sz="3600" b="1" dirty="0">
              <a:solidFill>
                <a:schemeClr val="accent1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hu-HU" sz="3600" b="1" dirty="0" smtClean="0">
                <a:solidFill>
                  <a:schemeClr val="accent1"/>
                </a:solidFill>
              </a:rPr>
              <a:t>a </a:t>
            </a:r>
            <a:r>
              <a:rPr lang="hu-HU" sz="3600" b="1" dirty="0">
                <a:solidFill>
                  <a:schemeClr val="accent1"/>
                </a:solidFill>
              </a:rPr>
              <a:t>hatály alá kerülést eredményező jogállást megalapozó jogi aktus </a:t>
            </a:r>
            <a:r>
              <a:rPr lang="hu-HU" sz="3600" b="1" dirty="0" smtClean="0">
                <a:solidFill>
                  <a:schemeClr val="accent1"/>
                </a:solidFill>
              </a:rPr>
              <a:t>hatálybalépésének napja</a:t>
            </a:r>
            <a:r>
              <a:rPr lang="hu-HU" sz="3600" b="1" dirty="0">
                <a:solidFill>
                  <a:schemeClr val="accent1"/>
                </a:solidFill>
              </a:rPr>
              <a:t>.</a:t>
            </a: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1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14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1" y="321440"/>
            <a:ext cx="234274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 hatósági nyilvántartásba vétel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885578" y="2190885"/>
            <a:ext cx="22606488" cy="10218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spc="100" dirty="0" smtClean="0">
                <a:solidFill>
                  <a:schemeClr val="accent1"/>
                </a:solidFill>
              </a:rPr>
              <a:t>A nyilvántartásba vétel az </a:t>
            </a:r>
            <a:r>
              <a:rPr lang="hu-HU" sz="3600" b="1" spc="100" dirty="0" smtClean="0">
                <a:solidFill>
                  <a:srgbClr val="8F2842"/>
                </a:solidFill>
              </a:rPr>
              <a:t>SZTFH honlapján </a:t>
            </a:r>
            <a:r>
              <a:rPr lang="hu-HU" sz="3600" b="1" spc="100" dirty="0" smtClean="0">
                <a:solidFill>
                  <a:schemeClr val="accent1"/>
                </a:solidFill>
              </a:rPr>
              <a:t>az </a:t>
            </a:r>
            <a:r>
              <a:rPr lang="hu-HU" sz="3600" b="1" spc="100" dirty="0" smtClean="0">
                <a:solidFill>
                  <a:srgbClr val="8F2842"/>
                </a:solidFill>
              </a:rPr>
              <a:t>Ügyintézés &lt; Nyomtatványok és űrlapok </a:t>
            </a:r>
            <a:r>
              <a:rPr lang="hu-HU" sz="3600" b="1" spc="100" dirty="0" smtClean="0">
                <a:solidFill>
                  <a:schemeClr val="accent1"/>
                </a:solidFill>
              </a:rPr>
              <a:t>menüpont alatt, a </a:t>
            </a:r>
            <a:r>
              <a:rPr lang="hu-HU" sz="3600" b="1" spc="100" dirty="0" smtClean="0">
                <a:solidFill>
                  <a:srgbClr val="8F2842"/>
                </a:solidFill>
              </a:rPr>
              <a:t>Kiberbiztonsági ügyek </a:t>
            </a:r>
            <a:r>
              <a:rPr lang="hu-HU" sz="3600" b="1" spc="100" dirty="0" smtClean="0">
                <a:solidFill>
                  <a:schemeClr val="accent1"/>
                </a:solidFill>
              </a:rPr>
              <a:t>felületen található,</a:t>
            </a:r>
          </a:p>
          <a:p>
            <a:pPr algn="ctr"/>
            <a:r>
              <a:rPr lang="hu-HU" sz="3600" b="1" spc="100" dirty="0" smtClean="0">
                <a:solidFill>
                  <a:srgbClr val="8F2842"/>
                </a:solidFill>
              </a:rPr>
              <a:t>SZTFH </a:t>
            </a:r>
            <a:r>
              <a:rPr lang="hu-HU" sz="3600" b="1" spc="100" dirty="0">
                <a:solidFill>
                  <a:srgbClr val="8F2842"/>
                </a:solidFill>
              </a:rPr>
              <a:t>– 420 Érintett szervezet nyilvántartásba vételére irányuló </a:t>
            </a:r>
            <a:r>
              <a:rPr lang="hu-HU" sz="3600" b="1" spc="100" dirty="0" smtClean="0">
                <a:solidFill>
                  <a:srgbClr val="8F2842"/>
                </a:solidFill>
              </a:rPr>
              <a:t>kérelem </a:t>
            </a:r>
          </a:p>
          <a:p>
            <a:pPr algn="ctr"/>
            <a:r>
              <a:rPr lang="hu-HU" sz="3600" b="1" spc="100" dirty="0" smtClean="0">
                <a:solidFill>
                  <a:schemeClr val="accent1"/>
                </a:solidFill>
              </a:rPr>
              <a:t>elektronikus űrlapon keresztül kezdeményezhető.</a:t>
            </a:r>
          </a:p>
          <a:p>
            <a:pPr algn="ctr"/>
            <a:r>
              <a:rPr lang="hu-HU" sz="3600" b="1" spc="100" dirty="0" smtClean="0">
                <a:solidFill>
                  <a:schemeClr val="accent1"/>
                </a:solidFill>
              </a:rPr>
              <a:t>A nyilvántartásba </a:t>
            </a:r>
            <a:r>
              <a:rPr lang="hu-HU" sz="3600" b="1" spc="100" dirty="0" smtClean="0">
                <a:solidFill>
                  <a:srgbClr val="002060"/>
                </a:solidFill>
              </a:rPr>
              <a:t>vétel a </a:t>
            </a:r>
            <a:r>
              <a:rPr lang="hu-HU" sz="3600" b="1" spc="100" dirty="0">
                <a:solidFill>
                  <a:srgbClr val="002060"/>
                </a:solidFill>
              </a:rPr>
              <a:t>kérelemben</a:t>
            </a:r>
            <a:r>
              <a:rPr lang="hu-HU" sz="3600" b="1" spc="100" dirty="0" smtClean="0">
                <a:solidFill>
                  <a:srgbClr val="002060"/>
                </a:solidFill>
              </a:rPr>
              <a:t> szereplő adatok alapján történik</a:t>
            </a:r>
            <a:r>
              <a:rPr lang="hu-HU" sz="3600" b="1" spc="100" dirty="0" smtClean="0">
                <a:solidFill>
                  <a:schemeClr val="accent1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3600" b="1" spc="100" dirty="0" smtClean="0">
              <a:solidFill>
                <a:schemeClr val="accent1"/>
              </a:solidFill>
            </a:endParaRPr>
          </a:p>
          <a:p>
            <a:pPr algn="just"/>
            <a:r>
              <a:rPr lang="hu-HU" sz="3600" b="1" spc="100" dirty="0" smtClean="0">
                <a:solidFill>
                  <a:schemeClr val="accent1"/>
                </a:solidFill>
              </a:rPr>
              <a:t>A kitöltéshez szükséges dokumentumok, adatok: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 smtClean="0">
                <a:solidFill>
                  <a:schemeClr val="accent1"/>
                </a:solidFill>
              </a:rPr>
              <a:t>szervezet alapadatai: cégjegyzékszám, székhely, alapítás dátuma, </a:t>
            </a:r>
            <a:r>
              <a:rPr lang="hu-HU" sz="2400" b="1" spc="100" dirty="0" err="1" smtClean="0">
                <a:solidFill>
                  <a:schemeClr val="accent1"/>
                </a:solidFill>
              </a:rPr>
              <a:t>Kkvtv</a:t>
            </a:r>
            <a:r>
              <a:rPr lang="hu-HU" sz="2400" b="1" spc="100" dirty="0" smtClean="0">
                <a:solidFill>
                  <a:schemeClr val="accent1"/>
                </a:solidFill>
              </a:rPr>
              <a:t>. szerinti besorolás, előző évi nettó árbevétel ezer forintra kerekítve, a hatóság által tájékoztatási célra használható elektronikus levelezési címe;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 smtClean="0">
                <a:solidFill>
                  <a:schemeClr val="accent1"/>
                </a:solidFill>
              </a:rPr>
              <a:t>a szervezet Kiberbiztonsági tv. 1. melléklete vagy 2. melléklete szerinti tevékenységei;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 smtClean="0">
                <a:solidFill>
                  <a:schemeClr val="accent1"/>
                </a:solidFill>
              </a:rPr>
              <a:t>az </a:t>
            </a:r>
            <a:r>
              <a:rPr lang="hu-HU" sz="2400" b="1" spc="100" dirty="0">
                <a:solidFill>
                  <a:schemeClr val="accent1"/>
                </a:solidFill>
              </a:rPr>
              <a:t>elektronikus információs rendszerek biztonságáért felelős személyre vonatkozó információk: jogi megbízott személy esetén annak cégadatai, a ténylegesen megbízott természetes személy 4T adata és kapcsolattartási e-mail címe, telefonszáma;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>
                <a:solidFill>
                  <a:schemeClr val="accent1"/>
                </a:solidFill>
              </a:rPr>
              <a:t>a szervezet elektronikus információs rendszerei által nyújtott nyilvános szolgáltatások (pl.: honlap, DNS-szolgáltatás, DNS-</a:t>
            </a:r>
            <a:r>
              <a:rPr lang="hu-HU" sz="2400" b="1" spc="100" dirty="0" err="1">
                <a:solidFill>
                  <a:schemeClr val="accent1"/>
                </a:solidFill>
              </a:rPr>
              <a:t>regisztrátori</a:t>
            </a:r>
            <a:r>
              <a:rPr lang="hu-HU" sz="2400" b="1" spc="100" dirty="0">
                <a:solidFill>
                  <a:schemeClr val="accent1"/>
                </a:solidFill>
              </a:rPr>
              <a:t> szolgáltatás);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>
                <a:solidFill>
                  <a:schemeClr val="accent1"/>
                </a:solidFill>
              </a:rPr>
              <a:t>az elektronikus információs rendszerei által használt, a szervezethez rendelt nyilvános, fix IP címet, valamint az ahhoz kapcsolódó szolgáltatás megnevezése (dinamikus IP-kiosztással érintett szolgáltatásokra vonatkozó bejelentési kötelezettség nem áll fenn):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>
                <a:solidFill>
                  <a:schemeClr val="accent1"/>
                </a:solidFill>
              </a:rPr>
              <a:t>az elektronikus információs rendszerei által használt </a:t>
            </a:r>
            <a:r>
              <a:rPr lang="hu-HU" sz="2400" b="1" spc="100" dirty="0" err="1">
                <a:solidFill>
                  <a:schemeClr val="accent1"/>
                </a:solidFill>
              </a:rPr>
              <a:t>domainnevei</a:t>
            </a:r>
            <a:r>
              <a:rPr lang="hu-HU" sz="2400" b="1" spc="100" dirty="0">
                <a:solidFill>
                  <a:schemeClr val="accent1"/>
                </a:solidFill>
              </a:rPr>
              <a:t>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>
                <a:solidFill>
                  <a:schemeClr val="accent1"/>
                </a:solidFill>
              </a:rPr>
              <a:t>az elektronikus információs rendszerei üzemeltetésében részt vevő vagy abban közreműködő jogi személy vagy jogi személyiséggel nem rendelkező szervezet megnevezése és adószáma;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>
                <a:solidFill>
                  <a:schemeClr val="accent1"/>
                </a:solidFill>
              </a:rPr>
              <a:t>az elektronikus információs rendszerei működtetéséhez igénybe vett elektronikus hírközlési szolgáltatást (pl.: internetszolgáltató) vagy közvetítő szolgáltatást (pl.: adatközpont-szolgáltató) és az e szolgáltatásokat nyújtó szolgáltató megnevezése és adószáma;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>
                <a:solidFill>
                  <a:schemeClr val="accent1"/>
                </a:solidFill>
              </a:rPr>
              <a:t>Kiberbiztonsági tv. hatálya alá kerülésének Kiberbiztonsági tv. 8. § (6) bekezdése szerinti </a:t>
            </a:r>
            <a:r>
              <a:rPr lang="hu-HU" sz="2400" b="1" spc="100" dirty="0" smtClean="0">
                <a:solidFill>
                  <a:schemeClr val="accent1"/>
                </a:solidFill>
              </a:rPr>
              <a:t>időpontja;</a:t>
            </a:r>
            <a:endParaRPr lang="hu-HU" sz="2400" b="1" spc="100" dirty="0">
              <a:solidFill>
                <a:schemeClr val="accent1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2400" b="1" spc="100" dirty="0">
                <a:solidFill>
                  <a:schemeClr val="accent1"/>
                </a:solidFill>
              </a:rPr>
              <a:t>nem Magyarországon bejegyzett szervezetnek Magyarország területén működő képviselőjének adatai.</a:t>
            </a:r>
            <a:endParaRPr lang="hu-HU" sz="2400" b="1" spc="100" dirty="0" smtClean="0">
              <a:solidFill>
                <a:schemeClr val="accent1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hu-HU" sz="2200" b="1" spc="1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65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15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4461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Nyilvántartásba vétel – hatósági együttműködések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1450972" y="2289391"/>
            <a:ext cx="21475700" cy="12675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hu-HU" sz="3600" b="1" dirty="0" smtClean="0">
                <a:solidFill>
                  <a:schemeClr val="accent1"/>
                </a:solidFill>
              </a:rPr>
              <a:t>Az érintett szervezetek nyilvántartásba vételével kapcsolatban az SZTFH együttműködik, illetve figyelembe veszi a más hatóságok által vezetett közhiteles nyilvántartásokat.</a:t>
            </a:r>
          </a:p>
          <a:p>
            <a:pPr marL="571500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rgbClr val="8F2842"/>
                </a:solidFill>
              </a:rPr>
              <a:t>Nemzeti </a:t>
            </a:r>
            <a:r>
              <a:rPr lang="hu-HU" sz="3600" b="1" dirty="0">
                <a:solidFill>
                  <a:srgbClr val="8F2842"/>
                </a:solidFill>
              </a:rPr>
              <a:t>Élelmiszerlánc-biztonsági </a:t>
            </a:r>
            <a:r>
              <a:rPr lang="hu-HU" sz="3600" b="1" dirty="0" smtClean="0">
                <a:solidFill>
                  <a:srgbClr val="8F2842"/>
                </a:solidFill>
              </a:rPr>
              <a:t>Hivatal</a:t>
            </a:r>
            <a:r>
              <a:rPr lang="hu-HU" sz="3600" b="1" dirty="0" smtClean="0">
                <a:solidFill>
                  <a:schemeClr val="accent1"/>
                </a:solidFill>
              </a:rPr>
              <a:t>: minden </a:t>
            </a:r>
            <a:r>
              <a:rPr lang="hu-HU" sz="3600" b="1" dirty="0">
                <a:solidFill>
                  <a:schemeClr val="accent1"/>
                </a:solidFill>
              </a:rPr>
              <a:t>év február 1. napjáig tájékoztatja az SZTFH-t </a:t>
            </a:r>
            <a:r>
              <a:rPr lang="hu-HU" sz="3600" b="1" dirty="0" smtClean="0">
                <a:solidFill>
                  <a:schemeClr val="accent1"/>
                </a:solidFill>
              </a:rPr>
              <a:t> az élelmiszer ágazatban tevékenységet folytató szervezetek </a:t>
            </a:r>
            <a:r>
              <a:rPr lang="hu-HU" sz="3600" b="1" dirty="0">
                <a:solidFill>
                  <a:schemeClr val="accent1"/>
                </a:solidFill>
              </a:rPr>
              <a:t>megnevezéséről és székhelyéről</a:t>
            </a:r>
            <a:r>
              <a:rPr lang="hu-HU" sz="3600" b="1" dirty="0" smtClean="0">
                <a:solidFill>
                  <a:schemeClr val="accent1"/>
                </a:solidFill>
              </a:rPr>
              <a:t>.</a:t>
            </a:r>
          </a:p>
          <a:p>
            <a:pPr marL="571500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rgbClr val="8F2842"/>
                </a:solidFill>
              </a:rPr>
              <a:t>Nemzeti Média- és Hírközlési Hatóság</a:t>
            </a:r>
            <a:r>
              <a:rPr lang="hu-HU" sz="3600" dirty="0" smtClean="0">
                <a:solidFill>
                  <a:srgbClr val="8F2842"/>
                </a:solidFill>
              </a:rPr>
              <a:t> </a:t>
            </a:r>
            <a:r>
              <a:rPr lang="hu-HU" sz="3600" b="1" dirty="0" smtClean="0">
                <a:solidFill>
                  <a:schemeClr val="accent1"/>
                </a:solidFill>
              </a:rPr>
              <a:t>közhiteles nyilvántartásai a</a:t>
            </a:r>
          </a:p>
          <a:p>
            <a:pPr marL="1028700" lvl="1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chemeClr val="accent1"/>
                </a:solidFill>
              </a:rPr>
              <a:t>b</a:t>
            </a:r>
            <a:r>
              <a:rPr lang="hu-HU" sz="3600" b="1" dirty="0" smtClean="0">
                <a:solidFill>
                  <a:schemeClr val="accent1"/>
                </a:solidFill>
              </a:rPr>
              <a:t>izalmi szolgáltatókról;</a:t>
            </a:r>
          </a:p>
          <a:p>
            <a:pPr marL="1028700" lvl="1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elektronikus hírközlő szolgáltatókról;</a:t>
            </a:r>
          </a:p>
          <a:p>
            <a:pPr marL="1028700" lvl="1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chemeClr val="accent1"/>
                </a:solidFill>
              </a:rPr>
              <a:t>p</a:t>
            </a:r>
            <a:r>
              <a:rPr lang="hu-HU" sz="3600" b="1" dirty="0" smtClean="0">
                <a:solidFill>
                  <a:schemeClr val="accent1"/>
                </a:solidFill>
              </a:rPr>
              <a:t>ostai és futárszolgáltatókról.</a:t>
            </a:r>
          </a:p>
          <a:p>
            <a:pPr marL="571500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8F2842"/>
                </a:solidFill>
              </a:rPr>
              <a:t>Magyar Energetikai és Közmű-szabályozási </a:t>
            </a:r>
            <a:r>
              <a:rPr lang="hu-HU" sz="3600" b="1" dirty="0" smtClean="0">
                <a:solidFill>
                  <a:srgbClr val="8F2842"/>
                </a:solidFill>
              </a:rPr>
              <a:t>Hivatal </a:t>
            </a:r>
            <a:r>
              <a:rPr lang="hu-HU" sz="3600" b="1" dirty="0" smtClean="0">
                <a:solidFill>
                  <a:schemeClr val="accent1"/>
                </a:solidFill>
              </a:rPr>
              <a:t>engedélyesek listája az alábbi ágazatok esetében:</a:t>
            </a:r>
          </a:p>
          <a:p>
            <a:pPr marL="1028700" lvl="1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chemeClr val="accent1"/>
                </a:solidFill>
              </a:rPr>
              <a:t>v</a:t>
            </a:r>
            <a:r>
              <a:rPr lang="hu-HU" sz="3600" b="1" dirty="0" smtClean="0">
                <a:solidFill>
                  <a:schemeClr val="accent1"/>
                </a:solidFill>
              </a:rPr>
              <a:t>illamos energia;</a:t>
            </a:r>
          </a:p>
          <a:p>
            <a:pPr marL="1028700" lvl="1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chemeClr val="accent1"/>
                </a:solidFill>
              </a:rPr>
              <a:t>f</a:t>
            </a:r>
            <a:r>
              <a:rPr lang="hu-HU" sz="3600" b="1" dirty="0" smtClean="0">
                <a:solidFill>
                  <a:schemeClr val="accent1"/>
                </a:solidFill>
              </a:rPr>
              <a:t>öldgáz,</a:t>
            </a:r>
          </a:p>
          <a:p>
            <a:pPr marL="1028700" lvl="1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 err="1">
                <a:solidFill>
                  <a:schemeClr val="accent1"/>
                </a:solidFill>
              </a:rPr>
              <a:t>t</a:t>
            </a:r>
            <a:r>
              <a:rPr lang="hu-HU" sz="3600" b="1" dirty="0" err="1" smtClean="0">
                <a:solidFill>
                  <a:schemeClr val="accent1"/>
                </a:solidFill>
              </a:rPr>
              <a:t>ávhőszolgáltató</a:t>
            </a:r>
            <a:r>
              <a:rPr lang="hu-HU" sz="3600" b="1" dirty="0" smtClean="0">
                <a:solidFill>
                  <a:schemeClr val="accent1"/>
                </a:solidFill>
              </a:rPr>
              <a:t> és </a:t>
            </a:r>
            <a:r>
              <a:rPr lang="hu-HU" sz="3600" b="1" dirty="0" err="1" smtClean="0">
                <a:solidFill>
                  <a:schemeClr val="accent1"/>
                </a:solidFill>
              </a:rPr>
              <a:t>-termelő</a:t>
            </a:r>
            <a:r>
              <a:rPr lang="hu-HU" sz="3600" b="1" dirty="0" smtClean="0">
                <a:solidFill>
                  <a:schemeClr val="accent1"/>
                </a:solidFill>
              </a:rPr>
              <a:t>;</a:t>
            </a:r>
          </a:p>
          <a:p>
            <a:pPr marL="1028700" lvl="1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 err="1">
                <a:solidFill>
                  <a:schemeClr val="accent1"/>
                </a:solidFill>
              </a:rPr>
              <a:t>v</a:t>
            </a:r>
            <a:r>
              <a:rPr lang="hu-HU" sz="3600" b="1" dirty="0" err="1" smtClean="0">
                <a:solidFill>
                  <a:schemeClr val="accent1"/>
                </a:solidFill>
              </a:rPr>
              <a:t>íziközmű</a:t>
            </a:r>
            <a:r>
              <a:rPr lang="hu-HU" sz="3600" b="1" dirty="0" smtClean="0">
                <a:solidFill>
                  <a:schemeClr val="accent1"/>
                </a:solidFill>
              </a:rPr>
              <a:t>;</a:t>
            </a:r>
          </a:p>
          <a:p>
            <a:pPr marL="1028700" lvl="1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chemeClr val="accent1"/>
                </a:solidFill>
              </a:rPr>
              <a:t>h</a:t>
            </a:r>
            <a:r>
              <a:rPr lang="hu-HU" sz="3600" b="1" dirty="0" smtClean="0">
                <a:solidFill>
                  <a:schemeClr val="accent1"/>
                </a:solidFill>
              </a:rPr>
              <a:t>ulladék.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77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16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1" y="321440"/>
            <a:ext cx="234274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 hatósággal való együttműködés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1084279" y="2677055"/>
            <a:ext cx="2229392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spc="100" dirty="0" smtClean="0">
                <a:solidFill>
                  <a:schemeClr val="accent1"/>
                </a:solidFill>
              </a:rPr>
              <a:t>Amennyiben </a:t>
            </a:r>
            <a:r>
              <a:rPr lang="hu-HU" sz="3600" b="1" spc="100" dirty="0">
                <a:solidFill>
                  <a:schemeClr val="accent1"/>
                </a:solidFill>
              </a:rPr>
              <a:t>az érintett szervezet esetében változás következett be</a:t>
            </a:r>
            <a:r>
              <a:rPr lang="hu-HU" sz="3600" b="1" spc="100" dirty="0" smtClean="0">
                <a:solidFill>
                  <a:schemeClr val="accent1"/>
                </a:solidFill>
              </a:rPr>
              <a:t>, a változást követő 15 napon belül az</a:t>
            </a:r>
            <a:r>
              <a:rPr lang="hu-HU" sz="3600" b="1" spc="100" dirty="0" smtClean="0">
                <a:solidFill>
                  <a:srgbClr val="8F2842"/>
                </a:solidFill>
              </a:rPr>
              <a:t> SZTFH honlapján </a:t>
            </a:r>
            <a:r>
              <a:rPr lang="hu-HU" sz="3600" b="1" spc="100" dirty="0" smtClean="0">
                <a:solidFill>
                  <a:schemeClr val="accent1"/>
                </a:solidFill>
              </a:rPr>
              <a:t>az </a:t>
            </a:r>
            <a:r>
              <a:rPr lang="hu-HU" sz="3600" b="1" spc="100" dirty="0" smtClean="0">
                <a:solidFill>
                  <a:srgbClr val="8F2842"/>
                </a:solidFill>
              </a:rPr>
              <a:t>Ügyintézés &lt; Nyomtatványok és űrlapok </a:t>
            </a:r>
            <a:r>
              <a:rPr lang="hu-HU" sz="3600" b="1" spc="100" dirty="0" smtClean="0">
                <a:solidFill>
                  <a:schemeClr val="accent1"/>
                </a:solidFill>
              </a:rPr>
              <a:t>menüpont alatt, a </a:t>
            </a:r>
            <a:r>
              <a:rPr lang="hu-HU" sz="3600" b="1" spc="100" dirty="0" smtClean="0">
                <a:solidFill>
                  <a:srgbClr val="8F2842"/>
                </a:solidFill>
              </a:rPr>
              <a:t>Kiberbiztonsági ügyek </a:t>
            </a:r>
            <a:r>
              <a:rPr lang="hu-HU" sz="3600" b="1" spc="100" dirty="0" smtClean="0">
                <a:solidFill>
                  <a:schemeClr val="accent1"/>
                </a:solidFill>
              </a:rPr>
              <a:t>felületen található,</a:t>
            </a:r>
            <a:endParaRPr lang="hu-HU" sz="3600" b="1" spc="100" dirty="0">
              <a:solidFill>
                <a:schemeClr val="accent1"/>
              </a:solidFill>
            </a:endParaRPr>
          </a:p>
          <a:p>
            <a:pPr algn="ctr"/>
            <a:r>
              <a:rPr lang="hu-HU" sz="3600" b="1" spc="100" dirty="0">
                <a:solidFill>
                  <a:srgbClr val="8F2842"/>
                </a:solidFill>
              </a:rPr>
              <a:t>SZTFH – 421 Érintett szervezet adatváltozásának nyilvántartásba vételére irányuló </a:t>
            </a:r>
            <a:r>
              <a:rPr lang="hu-HU" sz="3600" b="1" spc="100" dirty="0" smtClean="0">
                <a:solidFill>
                  <a:srgbClr val="8F2842"/>
                </a:solidFill>
              </a:rPr>
              <a:t>kérelem</a:t>
            </a:r>
          </a:p>
          <a:p>
            <a:pPr algn="ctr"/>
            <a:r>
              <a:rPr lang="hu-HU" sz="3600" b="1" spc="100" dirty="0">
                <a:solidFill>
                  <a:srgbClr val="002060"/>
                </a:solidFill>
              </a:rPr>
              <a:t>e</a:t>
            </a:r>
            <a:r>
              <a:rPr lang="hu-HU" sz="3600" b="1" spc="100" dirty="0" smtClean="0">
                <a:solidFill>
                  <a:srgbClr val="002060"/>
                </a:solidFill>
              </a:rPr>
              <a:t>lektronikus űrlapon keresztül kell bejelenteni.</a:t>
            </a:r>
          </a:p>
          <a:p>
            <a:pPr algn="ctr"/>
            <a:endParaRPr lang="hu-HU" sz="3600" b="1" spc="100" dirty="0" smtClean="0">
              <a:solidFill>
                <a:srgbClr val="002060"/>
              </a:solidFill>
            </a:endParaRPr>
          </a:p>
          <a:p>
            <a:pPr algn="ctr"/>
            <a:endParaRPr lang="hu-HU" sz="3600" b="1" spc="100" dirty="0">
              <a:solidFill>
                <a:srgbClr val="002060"/>
              </a:solidFill>
            </a:endParaRPr>
          </a:p>
          <a:p>
            <a:pPr algn="ctr"/>
            <a:r>
              <a:rPr lang="hu-HU" sz="3600" b="1" spc="100" dirty="0">
                <a:solidFill>
                  <a:srgbClr val="002060"/>
                </a:solidFill>
              </a:rPr>
              <a:t>Ha a szervezet a Polgári Törvénykönyvről szóló törvény szerinti elismert vállalatcsoportban, tényleges vállalatcsoportban vagy az Szt. szerinti anyavállalatot, leányvállalatokat és a konszolidálásba bevont közös vezetésű vállalkozásokat tartalmazó, egy konszolidációs körbe tartozó vállalkozáscsoportban vesz részt</a:t>
            </a:r>
            <a:r>
              <a:rPr lang="hu-HU" sz="3600" b="1" spc="100" dirty="0" smtClean="0">
                <a:solidFill>
                  <a:srgbClr val="002060"/>
                </a:solidFill>
              </a:rPr>
              <a:t>,</a:t>
            </a:r>
          </a:p>
          <a:p>
            <a:pPr algn="ctr"/>
            <a:r>
              <a:rPr lang="hu-HU" sz="3600" b="1" spc="100" dirty="0" smtClean="0">
                <a:solidFill>
                  <a:srgbClr val="002060"/>
                </a:solidFill>
              </a:rPr>
              <a:t> a részvételt az </a:t>
            </a:r>
            <a:r>
              <a:rPr lang="hu-HU" sz="3600" b="1" spc="100" dirty="0">
                <a:solidFill>
                  <a:srgbClr val="8F2842"/>
                </a:solidFill>
              </a:rPr>
              <a:t>SZTFH honlapján </a:t>
            </a:r>
            <a:r>
              <a:rPr lang="hu-HU" sz="3600" b="1" spc="100" dirty="0">
                <a:solidFill>
                  <a:schemeClr val="accent1"/>
                </a:solidFill>
              </a:rPr>
              <a:t>az </a:t>
            </a:r>
            <a:r>
              <a:rPr lang="hu-HU" sz="3600" b="1" spc="100" dirty="0">
                <a:solidFill>
                  <a:srgbClr val="8F2842"/>
                </a:solidFill>
              </a:rPr>
              <a:t>Ügyintézés &lt; Nyomtatványok és űrlapok </a:t>
            </a:r>
            <a:r>
              <a:rPr lang="hu-HU" sz="3600" b="1" spc="100" dirty="0">
                <a:solidFill>
                  <a:schemeClr val="accent1"/>
                </a:solidFill>
              </a:rPr>
              <a:t>menüpont alatt, a </a:t>
            </a:r>
            <a:r>
              <a:rPr lang="hu-HU" sz="3600" b="1" spc="100" dirty="0">
                <a:solidFill>
                  <a:srgbClr val="8F2842"/>
                </a:solidFill>
              </a:rPr>
              <a:t>Kiberbiztonsági ügyek </a:t>
            </a:r>
            <a:r>
              <a:rPr lang="hu-HU" sz="3600" b="1" spc="100" dirty="0">
                <a:solidFill>
                  <a:schemeClr val="accent1"/>
                </a:solidFill>
              </a:rPr>
              <a:t>felületen található,</a:t>
            </a:r>
          </a:p>
          <a:p>
            <a:pPr algn="ctr"/>
            <a:r>
              <a:rPr lang="hu-HU" sz="3600" b="1" spc="100" dirty="0">
                <a:solidFill>
                  <a:srgbClr val="8F2842"/>
                </a:solidFill>
              </a:rPr>
              <a:t>SZTFH 422 - Kiberbiztonsági felügyeleti díjjal kapcsolatos ügyintézés</a:t>
            </a:r>
            <a:endParaRPr lang="hu-HU" sz="3600" b="1" spc="100" dirty="0" smtClean="0">
              <a:solidFill>
                <a:srgbClr val="8F2842"/>
              </a:solidFill>
            </a:endParaRPr>
          </a:p>
          <a:p>
            <a:pPr algn="ctr"/>
            <a:r>
              <a:rPr lang="hu-HU" sz="3600" b="1" spc="100" dirty="0" smtClean="0">
                <a:solidFill>
                  <a:srgbClr val="002060"/>
                </a:solidFill>
              </a:rPr>
              <a:t>elektronikus </a:t>
            </a:r>
            <a:r>
              <a:rPr lang="hu-HU" sz="3600" b="1" spc="100" dirty="0">
                <a:solidFill>
                  <a:srgbClr val="002060"/>
                </a:solidFill>
              </a:rPr>
              <a:t>űrlapon </a:t>
            </a:r>
            <a:r>
              <a:rPr lang="hu-HU" sz="3600" b="1" spc="100" dirty="0" smtClean="0">
                <a:solidFill>
                  <a:srgbClr val="002060"/>
                </a:solidFill>
              </a:rPr>
              <a:t>megtett nyilatkozatával igazolja </a:t>
            </a:r>
            <a:r>
              <a:rPr lang="hu-HU" sz="3600" b="1" spc="100" dirty="0" smtClean="0">
                <a:solidFill>
                  <a:srgbClr val="8F2842"/>
                </a:solidFill>
              </a:rPr>
              <a:t>tárgyév </a:t>
            </a:r>
            <a:r>
              <a:rPr lang="hu-HU" sz="3600" b="1" spc="100" dirty="0">
                <a:solidFill>
                  <a:srgbClr val="8F2842"/>
                </a:solidFill>
              </a:rPr>
              <a:t>január 31. napjáig</a:t>
            </a:r>
            <a:r>
              <a:rPr lang="hu-HU" sz="3600" b="1" spc="100" dirty="0">
                <a:solidFill>
                  <a:srgbClr val="002060"/>
                </a:solidFill>
              </a:rPr>
              <a:t>.</a:t>
            </a:r>
          </a:p>
          <a:p>
            <a:pPr algn="ctr"/>
            <a:endParaRPr lang="hu-HU" sz="3600" b="1" spc="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23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-1"/>
            <a:ext cx="24377648" cy="2401547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17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1" y="180329"/>
            <a:ext cx="234274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 hatósággal való együttműködés – kiberbiztonsági incidensek bejelentése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1084279" y="3531826"/>
            <a:ext cx="2229392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spc="100" dirty="0" smtClean="0">
                <a:solidFill>
                  <a:schemeClr val="accent1"/>
                </a:solidFill>
              </a:rPr>
              <a:t>Az SZTFH által </a:t>
            </a:r>
            <a:r>
              <a:rPr lang="hu-HU" sz="3600" b="1" spc="100" dirty="0">
                <a:solidFill>
                  <a:schemeClr val="accent1"/>
                </a:solidFill>
              </a:rPr>
              <a:t>felügyelt szervezetek </a:t>
            </a:r>
            <a:r>
              <a:rPr lang="hu-HU" sz="3600" b="1" spc="100" dirty="0" smtClean="0">
                <a:solidFill>
                  <a:schemeClr val="accent1"/>
                </a:solidFill>
              </a:rPr>
              <a:t>az </a:t>
            </a:r>
            <a:r>
              <a:rPr lang="hu-HU" sz="3600" b="1" spc="100" dirty="0">
                <a:solidFill>
                  <a:schemeClr val="accent1"/>
                </a:solidFill>
              </a:rPr>
              <a:t>elektronikus információs rendszereikben bekövetkezett, illetve a tudomásukra jutott olyan </a:t>
            </a:r>
            <a:endParaRPr lang="hu-HU" sz="3600" b="1" spc="100" dirty="0" smtClean="0">
              <a:solidFill>
                <a:schemeClr val="accent1"/>
              </a:solidFill>
            </a:endParaRPr>
          </a:p>
          <a:p>
            <a:pPr algn="ctr"/>
            <a:r>
              <a:rPr lang="hu-HU" sz="3600" b="1" spc="100" dirty="0" smtClean="0">
                <a:solidFill>
                  <a:srgbClr val="8F2842"/>
                </a:solidFill>
              </a:rPr>
              <a:t>fenyegetéseket</a:t>
            </a:r>
            <a:r>
              <a:rPr lang="hu-HU" sz="3600" b="1" spc="100" dirty="0">
                <a:solidFill>
                  <a:schemeClr val="accent1"/>
                </a:solidFill>
              </a:rPr>
              <a:t>, </a:t>
            </a:r>
            <a:r>
              <a:rPr lang="hu-HU" sz="3600" b="1" spc="100" dirty="0">
                <a:solidFill>
                  <a:srgbClr val="8F2842"/>
                </a:solidFill>
              </a:rPr>
              <a:t>kiberbiztonsági incidensközeli helyzeteket </a:t>
            </a:r>
            <a:r>
              <a:rPr lang="hu-HU" sz="3600" b="1" spc="100" dirty="0">
                <a:solidFill>
                  <a:schemeClr val="accent1"/>
                </a:solidFill>
              </a:rPr>
              <a:t>és </a:t>
            </a:r>
            <a:r>
              <a:rPr lang="hu-HU" sz="3600" b="1" spc="100" dirty="0">
                <a:solidFill>
                  <a:srgbClr val="8F2842"/>
                </a:solidFill>
              </a:rPr>
              <a:t>kiberbiztonsági incidenseket </a:t>
            </a:r>
            <a:r>
              <a:rPr lang="hu-HU" sz="3600" b="1" spc="100" dirty="0">
                <a:solidFill>
                  <a:schemeClr val="accent1"/>
                </a:solidFill>
              </a:rPr>
              <a:t>– beleértve az </a:t>
            </a:r>
            <a:r>
              <a:rPr lang="hu-HU" sz="3600" b="1" spc="100" dirty="0">
                <a:solidFill>
                  <a:srgbClr val="8F2842"/>
                </a:solidFill>
              </a:rPr>
              <a:t>üzemeltetési kiberbiztonsági incidenst </a:t>
            </a:r>
            <a:r>
              <a:rPr lang="hu-HU" sz="3600" b="1" spc="100" dirty="0">
                <a:solidFill>
                  <a:schemeClr val="accent1"/>
                </a:solidFill>
              </a:rPr>
              <a:t>is –, </a:t>
            </a:r>
            <a:endParaRPr lang="hu-HU" sz="3600" b="1" spc="100" dirty="0" smtClean="0">
              <a:solidFill>
                <a:schemeClr val="accent1"/>
              </a:solidFill>
            </a:endParaRPr>
          </a:p>
          <a:p>
            <a:pPr algn="ctr"/>
            <a:r>
              <a:rPr lang="hu-HU" sz="3600" b="1" spc="100" dirty="0" smtClean="0">
                <a:solidFill>
                  <a:schemeClr val="accent1"/>
                </a:solidFill>
              </a:rPr>
              <a:t>amelyek </a:t>
            </a:r>
            <a:r>
              <a:rPr lang="hu-HU" sz="3600" b="1" spc="100" dirty="0">
                <a:solidFill>
                  <a:schemeClr val="accent1"/>
                </a:solidFill>
              </a:rPr>
              <a:t>a </a:t>
            </a:r>
            <a:r>
              <a:rPr lang="hu-HU" sz="3600" b="1" spc="100" dirty="0">
                <a:solidFill>
                  <a:srgbClr val="8F2842"/>
                </a:solidFill>
              </a:rPr>
              <a:t>szervezet működésében </a:t>
            </a:r>
            <a:r>
              <a:rPr lang="hu-HU" sz="3600" b="1" spc="100" dirty="0">
                <a:solidFill>
                  <a:schemeClr val="accent1"/>
                </a:solidFill>
              </a:rPr>
              <a:t>vagy </a:t>
            </a:r>
            <a:r>
              <a:rPr lang="hu-HU" sz="3600" b="1" spc="100" dirty="0">
                <a:solidFill>
                  <a:srgbClr val="8F2842"/>
                </a:solidFill>
              </a:rPr>
              <a:t>az általa végzett szolgáltatásnyújtásban súlyos zavart vagy vagyoni hátrányt okoz</a:t>
            </a:r>
            <a:r>
              <a:rPr lang="hu-HU" sz="3600" b="1" spc="100" dirty="0">
                <a:solidFill>
                  <a:schemeClr val="accent1"/>
                </a:solidFill>
              </a:rPr>
              <a:t>, </a:t>
            </a:r>
            <a:r>
              <a:rPr lang="hu-HU" sz="3600" b="1" spc="100" dirty="0" smtClean="0">
                <a:solidFill>
                  <a:schemeClr val="accent1"/>
                </a:solidFill>
              </a:rPr>
              <a:t>illetve </a:t>
            </a:r>
            <a:r>
              <a:rPr lang="hu-HU" sz="3600" b="1" spc="100" dirty="0">
                <a:solidFill>
                  <a:srgbClr val="8F2842"/>
                </a:solidFill>
              </a:rPr>
              <a:t>jelentős vagyoni vagy nem vagyoni kárt okoz más természetes vagy jogi </a:t>
            </a:r>
            <a:r>
              <a:rPr lang="hu-HU" sz="3600" b="1" spc="100" dirty="0" smtClean="0">
                <a:solidFill>
                  <a:srgbClr val="8F2842"/>
                </a:solidFill>
              </a:rPr>
              <a:t>személyek számára </a:t>
            </a:r>
          </a:p>
          <a:p>
            <a:pPr algn="ctr"/>
            <a:r>
              <a:rPr lang="hu-HU" sz="3600" b="1" spc="100" dirty="0" smtClean="0">
                <a:solidFill>
                  <a:schemeClr val="accent1"/>
                </a:solidFill>
              </a:rPr>
              <a:t>kötelesek bejelenteni </a:t>
            </a:r>
            <a:r>
              <a:rPr lang="hu-HU" sz="3600" b="1" spc="100" dirty="0">
                <a:solidFill>
                  <a:schemeClr val="accent1"/>
                </a:solidFill>
              </a:rPr>
              <a:t>a </a:t>
            </a:r>
            <a:endParaRPr lang="hu-HU" sz="3600" b="1" spc="100" dirty="0" smtClean="0">
              <a:solidFill>
                <a:schemeClr val="accent1"/>
              </a:solidFill>
            </a:endParaRPr>
          </a:p>
          <a:p>
            <a:pPr algn="ctr"/>
            <a:r>
              <a:rPr lang="hu-HU" sz="3600" b="1" spc="100" dirty="0" smtClean="0">
                <a:solidFill>
                  <a:srgbClr val="8F2842"/>
                </a:solidFill>
              </a:rPr>
              <a:t>nemzeti </a:t>
            </a:r>
            <a:r>
              <a:rPr lang="hu-HU" sz="3600" b="1" spc="100" dirty="0">
                <a:solidFill>
                  <a:srgbClr val="8F2842"/>
                </a:solidFill>
              </a:rPr>
              <a:t>kiberbiztonsági incidenskezelő központ </a:t>
            </a:r>
            <a:endParaRPr lang="hu-HU" sz="3600" b="1" spc="100" dirty="0" smtClean="0">
              <a:solidFill>
                <a:srgbClr val="8F2842"/>
              </a:solidFill>
            </a:endParaRPr>
          </a:p>
          <a:p>
            <a:pPr algn="ctr"/>
            <a:r>
              <a:rPr lang="hu-HU" sz="3600" b="1" spc="100" dirty="0" smtClean="0">
                <a:solidFill>
                  <a:schemeClr val="accent1"/>
                </a:solidFill>
              </a:rPr>
              <a:t>részére.</a:t>
            </a:r>
            <a:endParaRPr lang="hu-HU" sz="3600" b="1" spc="100" dirty="0">
              <a:solidFill>
                <a:schemeClr val="accent1"/>
              </a:solidFill>
            </a:endParaRPr>
          </a:p>
          <a:p>
            <a:pPr algn="ctr"/>
            <a:r>
              <a:rPr lang="hu-HU" sz="3600" b="1" spc="100" dirty="0" smtClean="0">
                <a:solidFill>
                  <a:schemeClr val="accent1"/>
                </a:solidFill>
              </a:rPr>
              <a:t>  </a:t>
            </a:r>
            <a:endParaRPr lang="hu-HU" sz="3600" b="1" spc="100" dirty="0">
              <a:solidFill>
                <a:srgbClr val="002060"/>
              </a:solidFill>
            </a:endParaRPr>
          </a:p>
          <a:p>
            <a:pPr algn="ctr"/>
            <a:r>
              <a:rPr lang="hu-HU" sz="3600" b="1" spc="100" dirty="0" smtClean="0">
                <a:solidFill>
                  <a:srgbClr val="002060"/>
                </a:solidFill>
              </a:rPr>
              <a:t>A hazánkban kijelölt nemzeti kiberbiztonsági incidenskezelő központ </a:t>
            </a:r>
          </a:p>
          <a:p>
            <a:pPr algn="ctr"/>
            <a:r>
              <a:rPr lang="hu-HU" sz="3600" b="1" spc="100" dirty="0" smtClean="0">
                <a:solidFill>
                  <a:srgbClr val="002060"/>
                </a:solidFill>
              </a:rPr>
              <a:t>a </a:t>
            </a:r>
            <a:r>
              <a:rPr lang="hu-HU" sz="3600" b="1" spc="100" dirty="0" smtClean="0">
                <a:solidFill>
                  <a:srgbClr val="8F2842"/>
                </a:solidFill>
              </a:rPr>
              <a:t>Nemzetbiztonsági Szakszolgálat Nemzeti </a:t>
            </a:r>
            <a:r>
              <a:rPr lang="hu-HU" sz="3600" b="1" spc="100" dirty="0" err="1" smtClean="0">
                <a:solidFill>
                  <a:srgbClr val="8F2842"/>
                </a:solidFill>
              </a:rPr>
              <a:t>Kibervédelmi</a:t>
            </a:r>
            <a:r>
              <a:rPr lang="hu-HU" sz="3600" b="1" spc="100" dirty="0" smtClean="0">
                <a:solidFill>
                  <a:srgbClr val="8F2842"/>
                </a:solidFill>
              </a:rPr>
              <a:t> Intézet</a:t>
            </a:r>
            <a:r>
              <a:rPr lang="hu-HU" sz="3600" b="1" spc="100" dirty="0" smtClean="0">
                <a:solidFill>
                  <a:srgbClr val="002060"/>
                </a:solidFill>
              </a:rPr>
              <a:t>,</a:t>
            </a:r>
          </a:p>
          <a:p>
            <a:pPr algn="ctr"/>
            <a:r>
              <a:rPr lang="hu-HU" sz="3600" b="1" spc="100" dirty="0" smtClean="0">
                <a:solidFill>
                  <a:srgbClr val="002060"/>
                </a:solidFill>
              </a:rPr>
              <a:t>a bejelentéseket az Intézet felé kell megtenni.</a:t>
            </a:r>
            <a:endParaRPr lang="hu-HU" sz="3600" b="1" spc="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13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18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1" y="321440"/>
            <a:ext cx="233901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Vonatkozó bírságtételek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11" name="Téglalap 10"/>
          <p:cNvSpPr/>
          <p:nvPr/>
        </p:nvSpPr>
        <p:spPr>
          <a:xfrm>
            <a:off x="828226" y="2052581"/>
            <a:ext cx="22806026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3600" b="1" dirty="0" smtClean="0">
                <a:solidFill>
                  <a:schemeClr val="accent1"/>
                </a:solidFill>
              </a:rPr>
              <a:t>A szabálytalanságok esetén kiszabható minimális és maximális bírságtételeket a 418/2024. (XII.23.) Kormányrendelet 3. melléklete tartalmazza.</a:t>
            </a:r>
            <a:endParaRPr lang="hu-HU" sz="36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 smtClean="0">
              <a:solidFill>
                <a:schemeClr val="accent1"/>
              </a:solidFill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647506"/>
              </p:ext>
            </p:extLst>
          </p:nvPr>
        </p:nvGraphicFramePr>
        <p:xfrm>
          <a:off x="458873" y="3323914"/>
          <a:ext cx="23534985" cy="902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4995">
                  <a:extLst>
                    <a:ext uri="{9D8B030D-6E8A-4147-A177-3AD203B41FA5}">
                      <a16:colId xmlns:a16="http://schemas.microsoft.com/office/drawing/2014/main" val="973441217"/>
                    </a:ext>
                  </a:extLst>
                </a:gridCol>
                <a:gridCol w="7844995">
                  <a:extLst>
                    <a:ext uri="{9D8B030D-6E8A-4147-A177-3AD203B41FA5}">
                      <a16:colId xmlns:a16="http://schemas.microsoft.com/office/drawing/2014/main" val="2346442531"/>
                    </a:ext>
                  </a:extLst>
                </a:gridCol>
                <a:gridCol w="7844995">
                  <a:extLst>
                    <a:ext uri="{9D8B030D-6E8A-4147-A177-3AD203B41FA5}">
                      <a16:colId xmlns:a16="http://schemas.microsoft.com/office/drawing/2014/main" val="3021287122"/>
                    </a:ext>
                  </a:extLst>
                </a:gridCol>
              </a:tblGrid>
              <a:tr h="450547"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/>
                        <a:t>A szabálytalanság megnevezése</a:t>
                      </a:r>
                      <a:endParaRPr lang="hu-H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/>
                        <a:t>A bírság legkisebb mértéke</a:t>
                      </a:r>
                      <a:endParaRPr lang="hu-H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/>
                        <a:t>A bírság legnagyobb mértéke</a:t>
                      </a:r>
                      <a:endParaRPr lang="hu-HU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1136047"/>
                  </a:ext>
                </a:extLst>
              </a:tr>
              <a:tr h="1537160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A nyilvántartásba vétel érdekében történő adatszolgáltatás nem teljesítése</a:t>
                      </a:r>
                      <a:endParaRPr lang="hu-HU" sz="2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smtClean="0">
                          <a:solidFill>
                            <a:srgbClr val="002060"/>
                          </a:solidFill>
                        </a:rPr>
                        <a:t>a szervezet előző üzleti évi nettó árbevételének</a:t>
                      </a:r>
                      <a:br>
                        <a:rPr lang="hu-HU" sz="2200" b="1" smtClean="0">
                          <a:solidFill>
                            <a:srgbClr val="002060"/>
                          </a:solidFill>
                        </a:rPr>
                      </a:br>
                      <a:r>
                        <a:rPr lang="hu-HU" sz="2200" b="1" smtClean="0">
                          <a:solidFill>
                            <a:srgbClr val="002060"/>
                          </a:solidFill>
                        </a:rPr>
                        <a:t>– árbevétel hiányában a tárgyévi árbevétel egész évre vetített időarányos részének –, vagy előző évi költségvetési bevételi előirányzatának 0,5%-a, de </a:t>
                      </a:r>
                      <a:r>
                        <a:rPr lang="hu-HU" sz="2200" b="1" smtClean="0">
                          <a:solidFill>
                            <a:srgbClr val="8F2842"/>
                          </a:solidFill>
                        </a:rPr>
                        <a:t>legalább 1 000 000 forint</a:t>
                      </a:r>
                      <a:endParaRPr lang="hu-HU" sz="2200" b="1" dirty="0">
                        <a:solidFill>
                          <a:srgbClr val="8F284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2200" b="1" smtClean="0">
                          <a:solidFill>
                            <a:srgbClr val="002060"/>
                          </a:solidFill>
                        </a:rPr>
                        <a:t>a szervezet előző üzleti évi nettó árbevételének – árbevétel hiányában a tárgyévi árbevétel egész évre vetített időarányos részének –, vagy előző évi költségvetési bevételi előirányzatának legfeljebb 2%-a, </a:t>
                      </a:r>
                      <a:r>
                        <a:rPr lang="hu-HU" sz="2200" b="1" smtClean="0">
                          <a:solidFill>
                            <a:srgbClr val="8F2842"/>
                          </a:solidFill>
                        </a:rPr>
                        <a:t>de legfeljebb 150 000 000 forint</a:t>
                      </a:r>
                      <a:endParaRPr lang="hu-HU" sz="2200" b="1" dirty="0">
                        <a:solidFill>
                          <a:srgbClr val="8F284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7690712"/>
                  </a:ext>
                </a:extLst>
              </a:tr>
              <a:tr h="1537160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nyilvántartásba </a:t>
                      </a:r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vétel érdekében történő adatszolgáltatás határidőn túl történő teljesítése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8F2842"/>
                          </a:solidFill>
                        </a:rPr>
                        <a:t>50 000 forint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szervezet </a:t>
                      </a:r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előző üzleti évi nettó árbevételének – árbevétel hiányában a tárgyévi árbevétel egész évre vetített időarányos részének – vagy előző évi költségvetési bevételi előirányzatának legfeljebb 0,1%-a, de </a:t>
                      </a:r>
                      <a:r>
                        <a:rPr lang="hu-HU" sz="2200" b="1" dirty="0">
                          <a:solidFill>
                            <a:srgbClr val="8F2842"/>
                          </a:solidFill>
                        </a:rPr>
                        <a:t>legfeljebb 15 000 000 </a:t>
                      </a:r>
                      <a:r>
                        <a:rPr lang="hu-HU" sz="2200" b="1" dirty="0" smtClean="0">
                          <a:solidFill>
                            <a:srgbClr val="8F2842"/>
                          </a:solidFill>
                        </a:rPr>
                        <a:t>forint</a:t>
                      </a:r>
                      <a:endParaRPr lang="hu-HU" sz="2200" b="1" dirty="0">
                        <a:solidFill>
                          <a:srgbClr val="8F284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9046854"/>
                  </a:ext>
                </a:extLst>
              </a:tr>
              <a:tr h="662569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nyilvántartásba</a:t>
                      </a:r>
                      <a:r>
                        <a:rPr lang="hu-HU" sz="2200" b="1" baseline="0" dirty="0" smtClean="0">
                          <a:solidFill>
                            <a:srgbClr val="002060"/>
                          </a:solidFill>
                        </a:rPr>
                        <a:t> vétel óta bekövetkezett </a:t>
                      </a:r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adatváltozás </a:t>
                      </a:r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megküldésének elmulasztása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8F2842"/>
                          </a:solidFill>
                        </a:rPr>
                        <a:t>50 000 forint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8F2842"/>
                          </a:solidFill>
                        </a:rPr>
                        <a:t>1 000 000 forint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4904136"/>
                  </a:ext>
                </a:extLst>
              </a:tr>
              <a:tr h="2512305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kockázatmenedzsment</a:t>
                      </a:r>
                      <a:r>
                        <a:rPr lang="hu-HU" sz="2200" b="1" baseline="0" dirty="0" smtClean="0">
                          <a:solidFill>
                            <a:srgbClr val="002060"/>
                          </a:solidFill>
                        </a:rPr>
                        <a:t> keretrendszer kialakítására és működtetésére vonatkozó </a:t>
                      </a:r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kötelezettség </a:t>
                      </a:r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nem teljesítése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8F2842"/>
                          </a:solidFill>
                        </a:rPr>
                        <a:t>1 000 000 forint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hu-HU" sz="2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a) ha</a:t>
                      </a:r>
                      <a:r>
                        <a:rPr lang="hu-HU" sz="22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2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 a szervezet alapvető szervezetnek minősül </a:t>
                      </a:r>
                      <a:r>
                        <a:rPr lang="hu-HU" sz="2200" b="1" kern="1200" dirty="0" smtClean="0">
                          <a:solidFill>
                            <a:srgbClr val="8F2842"/>
                          </a:solidFill>
                          <a:latin typeface="+mn-lt"/>
                          <a:ea typeface="+mn-ea"/>
                          <a:cs typeface="+mn-cs"/>
                        </a:rPr>
                        <a:t>10 millió eurónak megfelelő forintösszeg </a:t>
                      </a:r>
                      <a:r>
                        <a:rPr lang="hu-HU" sz="2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vagy, ha ez magasabb </a:t>
                      </a:r>
                      <a:r>
                        <a:rPr lang="hu-HU" sz="2200" b="1" kern="1200" dirty="0" smtClean="0">
                          <a:solidFill>
                            <a:srgbClr val="8F2842"/>
                          </a:solidFill>
                          <a:latin typeface="+mn-lt"/>
                          <a:ea typeface="+mn-ea"/>
                          <a:cs typeface="+mn-cs"/>
                        </a:rPr>
                        <a:t>a szervezet előző pénzügyi évi globális éves forgalma teljes összege 2%-ának megfelelő összeg</a:t>
                      </a:r>
                      <a:r>
                        <a:rPr lang="hu-HU" sz="2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algn="just"/>
                      <a:r>
                        <a:rPr lang="hu-HU" sz="2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b) ha a szervezet fontos szervezetnek minősül </a:t>
                      </a:r>
                      <a:r>
                        <a:rPr lang="hu-HU" sz="2200" b="1" kern="1200" dirty="0" smtClean="0">
                          <a:solidFill>
                            <a:srgbClr val="8F2842"/>
                          </a:solidFill>
                          <a:latin typeface="+mn-lt"/>
                          <a:ea typeface="+mn-ea"/>
                          <a:cs typeface="+mn-cs"/>
                        </a:rPr>
                        <a:t>7 millió eurónak megfelelő forintösszeg</a:t>
                      </a:r>
                      <a:r>
                        <a:rPr lang="hu-HU" sz="2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vagy, ha ez magasabb </a:t>
                      </a:r>
                      <a:r>
                        <a:rPr lang="hu-HU" sz="2200" b="1" kern="1200" dirty="0" smtClean="0">
                          <a:solidFill>
                            <a:srgbClr val="8F2842"/>
                          </a:solidFill>
                          <a:latin typeface="+mn-lt"/>
                          <a:ea typeface="+mn-ea"/>
                          <a:cs typeface="+mn-cs"/>
                        </a:rPr>
                        <a:t>a szervezet előző pénzügyi évi globális éves forgalma teljes összege 1,4%-ának megfelelő összeg.</a:t>
                      </a:r>
                      <a:endParaRPr lang="hu-HU" sz="2200" b="1" kern="1200" dirty="0">
                        <a:solidFill>
                          <a:srgbClr val="8F28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118551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A kiberbiztonsági incidensközeli helyzetek és kiberbiztonsági incidensek bejelentésének elmulasztása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 smtClean="0">
                          <a:solidFill>
                            <a:srgbClr val="8F2842"/>
                          </a:solidFill>
                        </a:rPr>
                        <a:t>500 000 forint</a:t>
                      </a:r>
                      <a:endParaRPr lang="hu-HU" sz="2200" b="1" dirty="0">
                        <a:solidFill>
                          <a:srgbClr val="8F284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kern="1200" dirty="0" smtClean="0">
                          <a:solidFill>
                            <a:srgbClr val="8F2842"/>
                          </a:solidFill>
                          <a:latin typeface="+mn-lt"/>
                          <a:ea typeface="+mn-ea"/>
                          <a:cs typeface="+mn-cs"/>
                        </a:rPr>
                        <a:t>5 000 000 forint</a:t>
                      </a:r>
                      <a:endParaRPr lang="hu-HU" sz="2200" b="1" kern="1200" dirty="0">
                        <a:solidFill>
                          <a:srgbClr val="8F28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4370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7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/>
          <p:cNvCxnSpPr/>
          <p:nvPr/>
        </p:nvCxnSpPr>
        <p:spPr>
          <a:xfrm>
            <a:off x="23961266" y="6232266"/>
            <a:ext cx="0" cy="12514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6"/>
          <p:cNvSpPr/>
          <p:nvPr/>
        </p:nvSpPr>
        <p:spPr>
          <a:xfrm>
            <a:off x="11221236" y="-108284"/>
            <a:ext cx="13197016" cy="13824285"/>
          </a:xfrm>
          <a:prstGeom prst="rect">
            <a:avLst/>
          </a:prstGeom>
          <a:blipFill dpi="0" rotWithShape="1">
            <a:blip r:embed="rId3">
              <a:alphaModFix amt="75000"/>
            </a:blip>
            <a:srcRect/>
            <a:stretch>
              <a:fillRect l="-43765" t="290" r="-41003" b="-290"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24"/>
          <p:cNvSpPr/>
          <p:nvPr/>
        </p:nvSpPr>
        <p:spPr>
          <a:xfrm>
            <a:off x="13291988" y="1724052"/>
            <a:ext cx="9055512" cy="1023538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0000"/>
                  <a:lumMod val="0"/>
                  <a:lumOff val="100000"/>
                </a:schemeClr>
              </a:gs>
              <a:gs pos="25000">
                <a:schemeClr val="accent1">
                  <a:alpha val="10000"/>
                  <a:lumMod val="0"/>
                  <a:lumOff val="100000"/>
                </a:schemeClr>
              </a:gs>
              <a:gs pos="77000">
                <a:schemeClr val="accent1"/>
              </a:gs>
            </a:gsLst>
            <a:lin ang="5400000" scaled="0"/>
            <a:tileRect/>
          </a:gradFill>
          <a:ln>
            <a:noFill/>
          </a:ln>
          <a:effectLst>
            <a:outerShdw blurRad="762000" dist="508000" dir="81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744" y="6232266"/>
            <a:ext cx="7200000" cy="6674040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1484609" y="4572337"/>
            <a:ext cx="840196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hu-HU" sz="6600" dirty="0" smtClean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További hasznos információkat a Hatóság Gyakran ismételt kérdések rovatában talál.</a:t>
            </a:r>
            <a:endParaRPr lang="de-DE" sz="6600" dirty="0">
              <a:solidFill>
                <a:srgbClr val="00206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Szövegdoboz 2"/>
          <p:cNvSpPr txBox="1">
            <a:spLocks noChangeArrowheads="1"/>
          </p:cNvSpPr>
          <p:nvPr/>
        </p:nvSpPr>
        <p:spPr bwMode="auto">
          <a:xfrm>
            <a:off x="12271414" y="12696784"/>
            <a:ext cx="11382669" cy="76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400" b="1" dirty="0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Az Alaptörvény és a jogalkotásról szóló 2010. évi CXXX. törvény hatályos rendelkezéseivel összhangban tájékoztatjuk, hogy ez az előadásanyag az </a:t>
            </a:r>
            <a:r>
              <a:rPr lang="hu-HU" sz="1400" b="1" dirty="0" err="1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ügyféltájékoztatás</a:t>
            </a:r>
            <a:r>
              <a:rPr lang="hu-HU" sz="1400" b="1" dirty="0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elősegítése érdekében készült, kötelező erővel nem bír, erre bíróság, vagy más hatóság előtt megalapozottan hivatkozni nem lehet.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400" b="1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88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TFH prezentáció sablon és timesaver ábrák">
  <a:themeElements>
    <a:clrScheme name="SZTFH színek">
      <a:dk1>
        <a:srgbClr val="000000"/>
      </a:dk1>
      <a:lt1>
        <a:srgbClr val="FFFFFF"/>
      </a:lt1>
      <a:dk2>
        <a:srgbClr val="3B395B"/>
      </a:dk2>
      <a:lt2>
        <a:srgbClr val="F2F2F2"/>
      </a:lt2>
      <a:accent1>
        <a:srgbClr val="00234F"/>
      </a:accent1>
      <a:accent2>
        <a:srgbClr val="8F2842"/>
      </a:accent2>
      <a:accent3>
        <a:srgbClr val="00234F"/>
      </a:accent3>
      <a:accent4>
        <a:srgbClr val="C8AA78"/>
      </a:accent4>
      <a:accent5>
        <a:srgbClr val="8BC800"/>
      </a:accent5>
      <a:accent6>
        <a:srgbClr val="1BA6A8"/>
      </a:accent6>
      <a:hlink>
        <a:srgbClr val="D8D8D8"/>
      </a:hlink>
      <a:folHlink>
        <a:srgbClr val="85DFD0"/>
      </a:folHlink>
    </a:clrScheme>
    <a:fontScheme name="SZTFH Elemzé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TFH prezentáció sablon és timesaver ábrák" id="{2D7BA4F6-47C9-4A23-A57C-53938BA1BEB0}" vid="{B36FCC62-0457-4489-82A3-DFB2E7C7596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SZTFH prezentáció sablon és timesaver ábrák</Template>
  <TotalTime>22427</TotalTime>
  <Words>2325</Words>
  <Application>Microsoft Office PowerPoint</Application>
  <PresentationFormat>Egyéni</PresentationFormat>
  <Paragraphs>362</Paragraphs>
  <Slides>19</Slides>
  <Notes>19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8" baseType="lpstr">
      <vt:lpstr>Arial</vt:lpstr>
      <vt:lpstr>Calibri</vt:lpstr>
      <vt:lpstr>Gill Sans</vt:lpstr>
      <vt:lpstr>Segoe UI</vt:lpstr>
      <vt:lpstr>Segoe UI Black</vt:lpstr>
      <vt:lpstr>Segoe UI Semibold</vt:lpstr>
      <vt:lpstr>Times New Roman</vt:lpstr>
      <vt:lpstr>Wingdings</vt:lpstr>
      <vt:lpstr>SZTFH prezentáció sablon és timesaver ábrák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KD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Király Anna</dc:creator>
  <cp:lastModifiedBy>Szabó Dorina Barbara</cp:lastModifiedBy>
  <cp:revision>437</cp:revision>
  <dcterms:created xsi:type="dcterms:W3CDTF">2022-12-13T11:45:18Z</dcterms:created>
  <dcterms:modified xsi:type="dcterms:W3CDTF">2025-09-11T05:54:37Z</dcterms:modified>
</cp:coreProperties>
</file>