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20"/>
  </p:notesMasterIdLst>
  <p:handoutMasterIdLst>
    <p:handoutMasterId r:id="rId21"/>
  </p:handoutMasterIdLst>
  <p:sldIdLst>
    <p:sldId id="1180" r:id="rId2"/>
    <p:sldId id="1310" r:id="rId3"/>
    <p:sldId id="1311" r:id="rId4"/>
    <p:sldId id="1303" r:id="rId5"/>
    <p:sldId id="1312" r:id="rId6"/>
    <p:sldId id="1313" r:id="rId7"/>
    <p:sldId id="1286" r:id="rId8"/>
    <p:sldId id="1306" r:id="rId9"/>
    <p:sldId id="1316" r:id="rId10"/>
    <p:sldId id="1314" r:id="rId11"/>
    <p:sldId id="1309" r:id="rId12"/>
    <p:sldId id="1289" r:id="rId13"/>
    <p:sldId id="1290" r:id="rId14"/>
    <p:sldId id="1304" r:id="rId15"/>
    <p:sldId id="1305" r:id="rId16"/>
    <p:sldId id="1315" r:id="rId17"/>
    <p:sldId id="1308" r:id="rId18"/>
    <p:sldId id="1211" r:id="rId19"/>
  </p:sldIdLst>
  <p:sldSz cx="2437765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7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rály Anna" initials="KA" lastIdx="3" clrIdx="0">
    <p:extLst>
      <p:ext uri="{19B8F6BF-5375-455C-9EA6-DF929625EA0E}">
        <p15:presenceInfo xmlns:p15="http://schemas.microsoft.com/office/powerpoint/2012/main" userId="S-1-5-21-2113114391-3995332292-685569162-165710" providerId="AD"/>
      </p:ext>
    </p:extLst>
  </p:cmAuthor>
  <p:cmAuthor id="2" name="Kovács Péter dr." initials="KPd" lastIdx="2" clrIdx="1">
    <p:extLst>
      <p:ext uri="{19B8F6BF-5375-455C-9EA6-DF929625EA0E}">
        <p15:presenceInfo xmlns:p15="http://schemas.microsoft.com/office/powerpoint/2012/main" userId="S-1-5-21-2113114391-3995332292-685569162-1261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2842"/>
    <a:srgbClr val="002060"/>
    <a:srgbClr val="C8AA78"/>
    <a:srgbClr val="797979"/>
    <a:srgbClr val="FBFDFF"/>
    <a:srgbClr val="00234F"/>
    <a:srgbClr val="E7E7E7"/>
    <a:srgbClr val="8BC800"/>
    <a:srgbClr val="A0485E"/>
    <a:srgbClr val="667B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Közepesen sötét stíl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Közepesen sötét stílus 2 – 2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063" autoAdjust="0"/>
    <p:restoredTop sz="91130" autoAdjust="0"/>
  </p:normalViewPr>
  <p:slideViewPr>
    <p:cSldViewPr snapToGrid="0">
      <p:cViewPr varScale="1">
        <p:scale>
          <a:sx n="53" d="100"/>
          <a:sy n="53" d="100"/>
        </p:scale>
        <p:origin x="522" y="120"/>
      </p:cViewPr>
      <p:guideLst>
        <p:guide orient="horz" pos="4320"/>
        <p:guide pos="76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munkalap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hu-HU" sz="2800" b="1" dirty="0" smtClean="0">
                <a:solidFill>
                  <a:srgbClr val="002060"/>
                </a:solidFill>
              </a:rPr>
              <a:t>Vizsgálandó</a:t>
            </a:r>
            <a:r>
              <a:rPr lang="hu-HU" sz="2800" b="1" baseline="0" dirty="0" smtClean="0">
                <a:solidFill>
                  <a:srgbClr val="002060"/>
                </a:solidFill>
              </a:rPr>
              <a:t> k</a:t>
            </a:r>
            <a:r>
              <a:rPr lang="hu-HU" sz="2800" b="1" dirty="0" smtClean="0">
                <a:solidFill>
                  <a:srgbClr val="002060"/>
                </a:solidFill>
              </a:rPr>
              <a:t>övetelménycsoportok és elemi követelmények szám szerinti</a:t>
            </a:r>
            <a:r>
              <a:rPr lang="hu-HU" sz="2800" b="1" baseline="0" dirty="0" smtClean="0">
                <a:solidFill>
                  <a:srgbClr val="002060"/>
                </a:solidFill>
              </a:rPr>
              <a:t> megoszlása</a:t>
            </a:r>
            <a:r>
              <a:rPr lang="hu-HU" sz="2800" b="1" dirty="0" smtClean="0">
                <a:solidFill>
                  <a:srgbClr val="002060"/>
                </a:solidFill>
              </a:rPr>
              <a:t> az egyes biztonsági</a:t>
            </a:r>
            <a:r>
              <a:rPr lang="hu-HU" sz="2800" b="1" baseline="0" dirty="0" smtClean="0">
                <a:solidFill>
                  <a:srgbClr val="002060"/>
                </a:solidFill>
              </a:rPr>
              <a:t> osztályok esetén</a:t>
            </a:r>
            <a:endParaRPr lang="hu-HU" sz="2800" b="1" dirty="0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spc="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Követelménycsoport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Munka1!$A$2:$A$4</c:f>
              <c:strCache>
                <c:ptCount val="3"/>
                <c:pt idx="0">
                  <c:v>Alap biztonsági osztály</c:v>
                </c:pt>
                <c:pt idx="1">
                  <c:v>Jelentős biztonsági osztály</c:v>
                </c:pt>
                <c:pt idx="2">
                  <c:v>Magas biztonsági osztály</c:v>
                </c:pt>
              </c:strCache>
            </c:strRef>
          </c:cat>
          <c:val>
            <c:numRef>
              <c:f>Munka1!$B$2:$B$4</c:f>
              <c:numCache>
                <c:formatCode>General</c:formatCode>
                <c:ptCount val="3"/>
                <c:pt idx="0">
                  <c:v>164</c:v>
                </c:pt>
                <c:pt idx="1">
                  <c:v>302</c:v>
                </c:pt>
                <c:pt idx="2">
                  <c:v>385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AF-4109-BD5A-975D1EA7A69E}"/>
            </c:ext>
          </c:extLst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Elemi követelmény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Munka1!$A$2:$A$4</c:f>
              <c:strCache>
                <c:ptCount val="3"/>
                <c:pt idx="0">
                  <c:v>Alap biztonsági osztály</c:v>
                </c:pt>
                <c:pt idx="1">
                  <c:v>Jelentős biztonsági osztály</c:v>
                </c:pt>
                <c:pt idx="2">
                  <c:v>Magas biztonsági osztály</c:v>
                </c:pt>
              </c:strCache>
            </c:strRef>
          </c:cat>
          <c:val>
            <c:numRef>
              <c:f>Munka1!$C$2:$C$4</c:f>
              <c:numCache>
                <c:formatCode>General</c:formatCode>
                <c:ptCount val="3"/>
                <c:pt idx="0">
                  <c:v>1400</c:v>
                </c:pt>
                <c:pt idx="1">
                  <c:v>1879</c:v>
                </c:pt>
                <c:pt idx="2">
                  <c:v>2148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AF-4109-BD5A-975D1EA7A6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7921040"/>
        <c:axId val="367915552"/>
      </c:barChart>
      <c:catAx>
        <c:axId val="367921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67915552"/>
        <c:crosses val="autoZero"/>
        <c:auto val="1"/>
        <c:lblAlgn val="ctr"/>
        <c:lblOffset val="100"/>
        <c:noMultiLvlLbl val="0"/>
      </c:catAx>
      <c:valAx>
        <c:axId val="367915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67921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>
              <a:latin typeface="Segoe UI" panose="020B0502040204020203" pitchFamily="34" charset="0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E46C69-C8F1-492E-9316-9AB7C6225AF4}" type="datetimeFigureOut">
              <a:rPr lang="de-DE" smtClean="0">
                <a:latin typeface="Segoe UI" panose="020B0502040204020203" pitchFamily="34" charset="0"/>
              </a:rPr>
              <a:t>03.09.2025</a:t>
            </a:fld>
            <a:endParaRPr lang="de-DE" dirty="0">
              <a:latin typeface="Segoe UI" panose="020B0502040204020203" pitchFamily="34" charset="0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>
              <a:latin typeface="Segoe UI" panose="020B0502040204020203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5E19FD-0356-4E38-81BF-CC2CC5DB7AD8}" type="slidenum">
              <a:rPr lang="de-DE" smtClean="0">
                <a:latin typeface="Segoe UI" panose="020B0502040204020203" pitchFamily="34" charset="0"/>
              </a:rPr>
              <a:t>‹#›</a:t>
            </a:fld>
            <a:endParaRPr lang="de-DE" dirty="0"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9093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FA48B922-56C9-46FC-9595-9C2DEF7C3E2B}" type="datetimeFigureOut">
              <a:rPr lang="de-DE" smtClean="0"/>
              <a:pPr/>
              <a:t>03.09.2025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A8D1544D-F39A-4F55-BC21-9BE909A9BACC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39223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068" rtl="0" eaLnBrk="1" latinLnBrk="0" hangingPunct="1">
      <a:defRPr sz="24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1pPr>
    <a:lvl2pPr marL="914035" algn="l" defTabSz="1828068" rtl="0" eaLnBrk="1" latinLnBrk="0" hangingPunct="1">
      <a:defRPr sz="24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2pPr>
    <a:lvl3pPr marL="1828068" algn="l" defTabSz="1828068" rtl="0" eaLnBrk="1" latinLnBrk="0" hangingPunct="1">
      <a:defRPr sz="24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3pPr>
    <a:lvl4pPr marL="2742103" algn="l" defTabSz="1828068" rtl="0" eaLnBrk="1" latinLnBrk="0" hangingPunct="1">
      <a:defRPr sz="24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4pPr>
    <a:lvl5pPr marL="3656137" algn="l" defTabSz="1828068" rtl="0" eaLnBrk="1" latinLnBrk="0" hangingPunct="1">
      <a:defRPr sz="24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5pPr>
    <a:lvl6pPr marL="4570172" algn="l" defTabSz="18280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207" algn="l" defTabSz="18280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240" algn="l" defTabSz="18280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2275" algn="l" defTabSz="18280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3091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4254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5541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24095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94597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99450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5150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17964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33831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42975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45675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20129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69169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87573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87833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87742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31520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0531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mpt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4952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6956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86" indent="-457086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13712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2285429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3199600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4113771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erader Verbinder 25"/>
          <p:cNvCxnSpPr/>
          <p:nvPr/>
        </p:nvCxnSpPr>
        <p:spPr>
          <a:xfrm>
            <a:off x="23961266" y="6232266"/>
            <a:ext cx="0" cy="125147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hteck 6"/>
          <p:cNvSpPr/>
          <p:nvPr/>
        </p:nvSpPr>
        <p:spPr>
          <a:xfrm>
            <a:off x="11221236" y="-108284"/>
            <a:ext cx="13197016" cy="13824285"/>
          </a:xfrm>
          <a:prstGeom prst="rect">
            <a:avLst/>
          </a:prstGeom>
          <a:blipFill dpi="0" rotWithShape="1">
            <a:blip r:embed="rId3">
              <a:alphaModFix amt="75000"/>
            </a:blip>
            <a:srcRect/>
            <a:stretch>
              <a:fillRect l="-43765" t="290" r="-41003" b="-290"/>
            </a:stretch>
          </a:blip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24"/>
          <p:cNvSpPr/>
          <p:nvPr/>
        </p:nvSpPr>
        <p:spPr>
          <a:xfrm>
            <a:off x="13291988" y="1724052"/>
            <a:ext cx="9055512" cy="10235381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10000"/>
                  <a:lumMod val="0"/>
                  <a:lumOff val="100000"/>
                </a:schemeClr>
              </a:gs>
              <a:gs pos="25000">
                <a:schemeClr val="accent1">
                  <a:alpha val="10000"/>
                  <a:lumMod val="0"/>
                  <a:lumOff val="100000"/>
                </a:schemeClr>
              </a:gs>
              <a:gs pos="77000">
                <a:schemeClr val="accent1"/>
              </a:gs>
            </a:gsLst>
            <a:lin ang="5400000" scaled="0"/>
            <a:tileRect/>
          </a:gradFill>
          <a:ln>
            <a:noFill/>
          </a:ln>
          <a:effectLst>
            <a:outerShdw blurRad="762000" dist="508000" dir="81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9744" y="6232266"/>
            <a:ext cx="7200000" cy="6674040"/>
          </a:xfrm>
          <a:prstGeom prst="rect">
            <a:avLst/>
          </a:prstGeom>
        </p:spPr>
      </p:pic>
      <p:sp>
        <p:nvSpPr>
          <p:cNvPr id="34" name="Textfeld 33"/>
          <p:cNvSpPr txBox="1"/>
          <p:nvPr/>
        </p:nvSpPr>
        <p:spPr>
          <a:xfrm>
            <a:off x="740317" y="5980838"/>
            <a:ext cx="96740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0"/>
              </a:spcAft>
            </a:pPr>
            <a:r>
              <a:rPr lang="hu-HU" sz="5400" b="1" spc="100" dirty="0" smtClean="0">
                <a:solidFill>
                  <a:schemeClr val="accent1"/>
                </a:solidFill>
              </a:rPr>
              <a:t>A  kiberbiztonsági audit rendje</a:t>
            </a:r>
            <a:endParaRPr lang="hu-HU" sz="4400" b="1" spc="100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05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0"/>
            <a:ext cx="24377648" cy="1883664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2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309602" y="367789"/>
            <a:ext cx="2375844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Hatósági nyilvántartás és felügyelet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79" name="Shape 2937"/>
          <p:cNvSpPr/>
          <p:nvPr/>
        </p:nvSpPr>
        <p:spPr>
          <a:xfrm>
            <a:off x="11863893" y="4284355"/>
            <a:ext cx="734691" cy="7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grpSp>
        <p:nvGrpSpPr>
          <p:cNvPr id="12" name="Group 3"/>
          <p:cNvGrpSpPr/>
          <p:nvPr/>
        </p:nvGrpSpPr>
        <p:grpSpPr>
          <a:xfrm>
            <a:off x="2424440" y="2109358"/>
            <a:ext cx="8993601" cy="10223917"/>
            <a:chOff x="397667" y="1574800"/>
            <a:chExt cx="3579797" cy="3755079"/>
          </a:xfrm>
        </p:grpSpPr>
        <p:sp>
          <p:nvSpPr>
            <p:cNvPr id="13" name="Rectangle 4"/>
            <p:cNvSpPr/>
            <p:nvPr/>
          </p:nvSpPr>
          <p:spPr>
            <a:xfrm>
              <a:off x="397667" y="2651760"/>
              <a:ext cx="3579797" cy="26781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799">
                <a:solidFill>
                  <a:schemeClr val="tx1"/>
                </a:solidFill>
              </a:endParaRPr>
            </a:p>
          </p:txBody>
        </p:sp>
        <p:sp>
          <p:nvSpPr>
            <p:cNvPr id="14" name="Rectangle 5"/>
            <p:cNvSpPr/>
            <p:nvPr/>
          </p:nvSpPr>
          <p:spPr>
            <a:xfrm>
              <a:off x="397667" y="1574800"/>
              <a:ext cx="3579797" cy="102365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3199" b="1" dirty="0" smtClean="0">
                  <a:solidFill>
                    <a:schemeClr val="bg1"/>
                  </a:solidFill>
                </a:rPr>
                <a:t>Hatósági nyilvántartásban való szereplés</a:t>
              </a:r>
              <a:endParaRPr lang="en-US" sz="3199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 19"/>
          <p:cNvGrpSpPr/>
          <p:nvPr/>
        </p:nvGrpSpPr>
        <p:grpSpPr>
          <a:xfrm>
            <a:off x="13285525" y="2109358"/>
            <a:ext cx="8877968" cy="10223917"/>
            <a:chOff x="2080741" y="1574800"/>
            <a:chExt cx="3579782" cy="3947498"/>
          </a:xfrm>
        </p:grpSpPr>
        <p:sp>
          <p:nvSpPr>
            <p:cNvPr id="16" name="Rectangle 20"/>
            <p:cNvSpPr/>
            <p:nvPr/>
          </p:nvSpPr>
          <p:spPr>
            <a:xfrm>
              <a:off x="2080741" y="2706946"/>
              <a:ext cx="3579782" cy="281535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799" dirty="0"/>
            </a:p>
          </p:txBody>
        </p:sp>
        <p:sp>
          <p:nvSpPr>
            <p:cNvPr id="17" name="Rectangle 21"/>
            <p:cNvSpPr/>
            <p:nvPr/>
          </p:nvSpPr>
          <p:spPr>
            <a:xfrm>
              <a:off x="2080741" y="1574800"/>
              <a:ext cx="3579782" cy="10761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3199" b="1" dirty="0" smtClean="0">
                  <a:solidFill>
                    <a:schemeClr val="bg1"/>
                  </a:solidFill>
                </a:rPr>
                <a:t>Kiberbiztonsági felügyelet</a:t>
              </a:r>
              <a:endParaRPr lang="en-US" sz="3199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Szövegdoboz 5"/>
          <p:cNvSpPr txBox="1"/>
          <p:nvPr/>
        </p:nvSpPr>
        <p:spPr>
          <a:xfrm>
            <a:off x="2424440" y="5062322"/>
            <a:ext cx="8646928" cy="795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 Kiberbiztonsági tv. </a:t>
            </a: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1</a:t>
            </a: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 § (1) bekezdés b) pontja hatálya alá tartozó, és egyidejűleg 2. és 3. melléklet szerinti szervezetnek minősülő szervezet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valamint az </a:t>
            </a: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1. § (1) bekezdés d) és e) pontja szerinti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szervezet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köteles a működése megkezdését követő vagy az e törvény hatálya alá kerülést követő 30 napon belül 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 Kiberbiztonsági tv.-</a:t>
            </a:r>
            <a:r>
              <a:rPr lang="hu-HU" sz="1900" dirty="0" err="1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ben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meghatározott adatokat megküldeni 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az SZTFH részére a nyilvántartásba vétel érdekében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</a:t>
            </a:r>
          </a:p>
          <a:p>
            <a:pPr algn="just"/>
            <a:endParaRPr lang="hu-HU" sz="1900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Többségi állami tulajdonban lévő szervezet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amely </a:t>
            </a: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nem minősül a közigazgatási ágazathoz tartozó szervezetnek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összes foglalkoztatotti létszáma 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eléri vagy meghaladja az </a:t>
            </a: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50 főt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vagy </a:t>
            </a: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éves nettó árbevétele és mérlegfőösszege 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meghaladja a </a:t>
            </a: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10 millió eurónak megfelelő </a:t>
            </a: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forintösszeget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és</a:t>
            </a:r>
            <a:endParaRPr lang="hu-HU" sz="1900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</a:t>
            </a: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iemelten kockázatos 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vagy </a:t>
            </a: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kockázatos ágazat 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szerinti tevékenység végzésére jogosult.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Kiemelten kockázatos 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és </a:t>
            </a: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kockázatos ágazat 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szerinti tevékenység végzésére jogosult szervezetek, </a:t>
            </a: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amennyiben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a </a:t>
            </a:r>
            <a:r>
              <a:rPr lang="hu-HU" sz="1900" dirty="0" err="1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Kkvtv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 szerint a szervezet </a:t>
            </a: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középvállalkozásnak minősül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Méretkorlát nélkül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elektronikus hírközlési szolgáltató,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bizalmi szolgáltató,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DNS-szolgáltató,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legfelső szintű </a:t>
            </a:r>
            <a:r>
              <a:rPr lang="hu-HU" sz="1900" dirty="0" err="1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doménnév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-nyilvántartó,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 err="1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doménnév-regisztrációt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végző szolgáltató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hu-HU" dirty="0" smtClean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hu-HU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8" name="Szövegdoboz 17"/>
          <p:cNvSpPr txBox="1"/>
          <p:nvPr/>
        </p:nvSpPr>
        <p:spPr>
          <a:xfrm>
            <a:off x="13327808" y="5041586"/>
            <a:ext cx="8723376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 Kiberbiztonsági tv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 </a:t>
            </a: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1</a:t>
            </a: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 § (1) bekezdés d) és e) pontja szerinti 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– az a) pont hatálya alá nem tartozó – szervezetek elektronikus információs rendszerei 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esetében a kiberbiztonsági felügyeletet 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az 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SZTFH látja 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el.</a:t>
            </a:r>
          </a:p>
          <a:p>
            <a:pPr algn="just"/>
            <a:endParaRPr lang="hu-HU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Kiemelten kockázatos 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és </a:t>
            </a: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kockázatos ágazat 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szerinti tevékenység végzésére jogosult szervezetek, </a:t>
            </a: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amennyiben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a </a:t>
            </a:r>
            <a:r>
              <a:rPr lang="hu-HU" sz="1900" dirty="0" err="1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Kkvtv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 szerint a szervezet </a:t>
            </a: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középvállalkozásnak </a:t>
            </a: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minősül és nem </a:t>
            </a: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minősül a közigazgatási ágazathoz tartozó szervezetnek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</a:t>
            </a:r>
            <a:endParaRPr lang="hu-HU" sz="1900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Méretkorlát nélkül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elektronikus hírközlési szolgáltató,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bizalmi szolgáltató,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DNS-szolgáltató,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legfelső szintű </a:t>
            </a:r>
            <a:r>
              <a:rPr lang="hu-HU" sz="1900" dirty="0" err="1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doménnév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-nyilvántartó,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 err="1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doménnév-regisztrációt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végző szolgáltató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8560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0"/>
            <a:ext cx="24377648" cy="1883664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3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272279" y="367789"/>
            <a:ext cx="2383308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Hatósági nyilvántartás és felügyelet kötelezettségei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79" name="Shape 2937"/>
          <p:cNvSpPr/>
          <p:nvPr/>
        </p:nvSpPr>
        <p:spPr>
          <a:xfrm>
            <a:off x="11832062" y="3469277"/>
            <a:ext cx="734691" cy="7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grpSp>
        <p:nvGrpSpPr>
          <p:cNvPr id="12" name="Group 3"/>
          <p:cNvGrpSpPr/>
          <p:nvPr/>
        </p:nvGrpSpPr>
        <p:grpSpPr>
          <a:xfrm>
            <a:off x="2424440" y="2109358"/>
            <a:ext cx="8993601" cy="10223917"/>
            <a:chOff x="397667" y="1574800"/>
            <a:chExt cx="3579797" cy="3755079"/>
          </a:xfrm>
        </p:grpSpPr>
        <p:sp>
          <p:nvSpPr>
            <p:cNvPr id="13" name="Rectangle 4"/>
            <p:cNvSpPr/>
            <p:nvPr/>
          </p:nvSpPr>
          <p:spPr>
            <a:xfrm>
              <a:off x="397667" y="2651760"/>
              <a:ext cx="3579797" cy="26781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 sz="4799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5"/>
            <p:cNvSpPr/>
            <p:nvPr/>
          </p:nvSpPr>
          <p:spPr>
            <a:xfrm>
              <a:off x="397667" y="1574800"/>
              <a:ext cx="3579797" cy="102365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3199" b="1" dirty="0" smtClean="0">
                  <a:solidFill>
                    <a:schemeClr val="bg1"/>
                  </a:solidFill>
                </a:rPr>
                <a:t>Hatósági nyilvántartásban szereplő szervezet kötelezettségei</a:t>
              </a:r>
              <a:endParaRPr lang="en-US" sz="3199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 19"/>
          <p:cNvGrpSpPr/>
          <p:nvPr/>
        </p:nvGrpSpPr>
        <p:grpSpPr>
          <a:xfrm>
            <a:off x="13250512" y="2109358"/>
            <a:ext cx="8877968" cy="10223917"/>
            <a:chOff x="2080741" y="1574800"/>
            <a:chExt cx="3579782" cy="3947498"/>
          </a:xfrm>
        </p:grpSpPr>
        <p:sp>
          <p:nvSpPr>
            <p:cNvPr id="16" name="Rectangle 20"/>
            <p:cNvSpPr/>
            <p:nvPr/>
          </p:nvSpPr>
          <p:spPr>
            <a:xfrm>
              <a:off x="2080741" y="2706946"/>
              <a:ext cx="3579782" cy="281535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799" dirty="0"/>
            </a:p>
          </p:txBody>
        </p:sp>
        <p:sp>
          <p:nvSpPr>
            <p:cNvPr id="17" name="Rectangle 21"/>
            <p:cNvSpPr/>
            <p:nvPr/>
          </p:nvSpPr>
          <p:spPr>
            <a:xfrm>
              <a:off x="2080741" y="1574800"/>
              <a:ext cx="3579782" cy="10761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3199" b="1" dirty="0" smtClean="0">
                  <a:solidFill>
                    <a:schemeClr val="bg1"/>
                  </a:solidFill>
                </a:rPr>
                <a:t>Kiberbiztonsági felügyeletben érintett szervezet kötelezettségei</a:t>
              </a:r>
              <a:endParaRPr lang="en-US" sz="3199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Szövegdoboz 5"/>
          <p:cNvSpPr txBox="1"/>
          <p:nvPr/>
        </p:nvSpPr>
        <p:spPr>
          <a:xfrm>
            <a:off x="2354414" y="5152819"/>
            <a:ext cx="8646928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Kiberbiztonsági 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felügyeleti díj 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fizetése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20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Nyilatkozattétel</a:t>
            </a:r>
            <a:r>
              <a:rPr lang="hu-HU" sz="20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a vállalatcsoportba való tartozásról az SZTFH-422 </a:t>
            </a:r>
            <a:r>
              <a:rPr lang="hu-HU" sz="20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elektronikus űrlapon benyújtott </a:t>
            </a:r>
            <a:r>
              <a:rPr lang="hu-HU" sz="20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tárgyév </a:t>
            </a:r>
            <a:r>
              <a:rPr lang="hu-HU" sz="20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január 31. napjáig.</a:t>
            </a:r>
          </a:p>
          <a:p>
            <a:pPr lvl="1"/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Kivéve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költségvetési 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szervek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1900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Kiberbiztonsági auditra vonatkozó megállapodás megkötése a kiberbiztonsági audit lefolytatására jogosult </a:t>
            </a:r>
            <a:r>
              <a:rPr lang="hu-HU" sz="1900" dirty="0" err="1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auditorral</a:t>
            </a:r>
            <a:endParaRPr lang="hu-HU" sz="1900" dirty="0" smtClean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1900" dirty="0" smtClean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Kiberbiztonsági audit lefolytatása</a:t>
            </a:r>
            <a:b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Kivéve:</a:t>
            </a:r>
            <a:endParaRPr lang="hu-HU" sz="1900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900" dirty="0" err="1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mikrovállalkozások</a:t>
            </a:r>
            <a:endParaRPr lang="hu-HU" sz="1900" dirty="0" smtClean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hu-HU" dirty="0" smtClean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hu-HU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Kiberbiztonsági incidensek jelentése a Nemzeti </a:t>
            </a:r>
            <a:r>
              <a:rPr lang="hu-HU" dirty="0" err="1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Kibervédelmi</a:t>
            </a:r>
            <a:r>
              <a:rPr lang="hu-HU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Intézet felé a Kiberbiztonsági tv. rendelkezései alapján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Nyilvántartásban szereplő adatokkal kapcsolatos változások bejelentése az SZTFH – 421 elektronikus űrlapon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Kockázatmenedzsment keretrendszer létrehozása és működtetése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8" name="Szövegdoboz 17"/>
          <p:cNvSpPr txBox="1"/>
          <p:nvPr/>
        </p:nvSpPr>
        <p:spPr>
          <a:xfrm>
            <a:off x="13250511" y="5016033"/>
            <a:ext cx="8723376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 smtClean="0">
              <a:solidFill>
                <a:srgbClr val="8F2842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r>
              <a:rPr lang="hu-HU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Nyilvántartásban </a:t>
            </a:r>
            <a:r>
              <a:rPr lang="hu-HU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való szereplés kötelezettségei kiegészülve az </a:t>
            </a:r>
            <a:r>
              <a:rPr lang="hu-HU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alábbiakkal</a:t>
            </a:r>
            <a:endParaRPr lang="hu-HU" dirty="0" smtClean="0">
              <a:solidFill>
                <a:srgbClr val="8F2842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endParaRPr lang="hu-HU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Együttműködés a 3/2025 SZTFH rendelet szerinti hatósági ellenőrzésekben, amelynek keretében az SZTFH jogosult: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 biztonsági osztályba sorolást, a védelmi intézkedéseket és az ezekhez kapcsolódó eljárási szabályok teljesülését ellenőrizni,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 szervezet által meghatározott biztonsági osztályhoz tartozó védelmi intézkedéseken túl további biztonsági követelményeket meghatározni,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 szervezet által elfogadott kiberbiztonsági kockázatkezelési értékeléséhez, valamint az információk bejelentésére vonatkozó kötelezettség betartásának értékeléséhez szükséges tájékoztatást kérni,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 védelmi intézkedések és az ezekhez kapcsolódó eljárási szabályok teljesülését ellenőrizni,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rendszeres, eseti és célzott biztonsági ellenőrzéseket végezni,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 felügyeleti feladatai ellátásához szükséges adatokhoz, dokumentumokhoz és információkhoz hozzáférni és ezeket bekérni, illetve a megküldött dokumentumok felülvizsgálatát elrendelni,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az ellenőrzés során feltárt hiányosságok felszámolásához szükséges intézkedéseket elrendelni, ezek teljesülését ellenőrizni,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 kiberbiztonsági audit eredményeképp előállított auditjelentést megalapozó bizonyítékokhoz hozzáférni és ezeket bekérni, ezek tartalmát felülvizsgálni,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 meglévő auditjelentés eredménye alapján a következő audit célkitűzését meghatározni,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rendkívüli auditot elrendelni.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 smtClean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 smtClean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4" name="Lekerekített téglalap 3"/>
          <p:cNvSpPr/>
          <p:nvPr/>
        </p:nvSpPr>
        <p:spPr>
          <a:xfrm>
            <a:off x="2424440" y="8011957"/>
            <a:ext cx="4945624" cy="1350945"/>
          </a:xfrm>
          <a:prstGeom prst="roundRect">
            <a:avLst/>
          </a:prstGeom>
          <a:noFill/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2" name="Lekerekített téglalap 21"/>
          <p:cNvSpPr/>
          <p:nvPr/>
        </p:nvSpPr>
        <p:spPr>
          <a:xfrm>
            <a:off x="13250511" y="5160154"/>
            <a:ext cx="8800671" cy="618853"/>
          </a:xfrm>
          <a:prstGeom prst="roundRect">
            <a:avLst/>
          </a:prstGeom>
          <a:noFill/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2789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0"/>
            <a:ext cx="24377648" cy="1800000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4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398086" y="346002"/>
            <a:ext cx="235000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Kiberbiztonsági audit lefolytatására kötelezettek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79" name="Shape 2937"/>
          <p:cNvSpPr/>
          <p:nvPr/>
        </p:nvSpPr>
        <p:spPr>
          <a:xfrm>
            <a:off x="11832062" y="3469277"/>
            <a:ext cx="734691" cy="7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4" name="Téglalap 3"/>
          <p:cNvSpPr/>
          <p:nvPr/>
        </p:nvSpPr>
        <p:spPr>
          <a:xfrm>
            <a:off x="503545" y="2366356"/>
            <a:ext cx="2345538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hu-HU" sz="3600" b="1" dirty="0" smtClean="0">
              <a:solidFill>
                <a:schemeClr val="accent1"/>
              </a:solidFill>
            </a:endParaRPr>
          </a:p>
          <a:p>
            <a:pPr algn="just"/>
            <a:endParaRPr lang="hu-HU" sz="3600" b="1" dirty="0" smtClean="0">
              <a:solidFill>
                <a:schemeClr val="accent1"/>
              </a:solidFill>
            </a:endParaRPr>
          </a:p>
          <a:p>
            <a:pPr algn="just"/>
            <a:endParaRPr lang="hu-HU" sz="3600" b="1" dirty="0">
              <a:solidFill>
                <a:schemeClr val="accent1"/>
              </a:solidFill>
            </a:endParaRPr>
          </a:p>
          <a:p>
            <a:pPr algn="just"/>
            <a:endParaRPr lang="hu-HU" sz="3600" b="1" dirty="0">
              <a:solidFill>
                <a:schemeClr val="accent1"/>
              </a:solidFill>
            </a:endParaRPr>
          </a:p>
          <a:p>
            <a:endParaRPr lang="hu-HU" sz="3600" b="1" dirty="0" smtClean="0">
              <a:solidFill>
                <a:schemeClr val="accent1"/>
              </a:solidFill>
            </a:endParaRPr>
          </a:p>
          <a:p>
            <a:endParaRPr lang="hu-HU" sz="3600" b="1" dirty="0" smtClean="0">
              <a:solidFill>
                <a:schemeClr val="accent1"/>
              </a:solidFill>
            </a:endParaRPr>
          </a:p>
          <a:p>
            <a:endParaRPr lang="hu-HU" sz="3600" b="1" dirty="0">
              <a:solidFill>
                <a:schemeClr val="accent1"/>
              </a:solidFill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503545" y="2366356"/>
            <a:ext cx="23289143" cy="9448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 Kiberbiztonsági tv. </a:t>
            </a:r>
            <a:r>
              <a:rPr lang="hu-HU" sz="32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1. § (1) bekezdés b) pontja szerinti azon szervezet, 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amely egyúttal </a:t>
            </a:r>
            <a:r>
              <a:rPr lang="hu-HU" sz="32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 2. és 3. melléklet szerinti szervezet is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valamint az </a:t>
            </a:r>
            <a:r>
              <a:rPr lang="hu-HU" sz="32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1. § (1) bekezdés d) pontja 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és – a kis- és középvállalkozásokról, fejlődésük támogatásáról szóló törvény szerinti </a:t>
            </a:r>
            <a:r>
              <a:rPr lang="hu-HU" sz="3200" dirty="0" err="1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mikrovállalkozás</a:t>
            </a:r>
            <a:r>
              <a:rPr lang="hu-HU" sz="32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kivételével 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– az 1</a:t>
            </a:r>
            <a:r>
              <a:rPr lang="hu-HU" sz="32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 § (1) bekezdés e) pontja 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szerinti szervezet az e törvény szerinti kiberbiztonsági követelményeknek való megfelelés bizonyítására köteles </a:t>
            </a:r>
            <a:r>
              <a:rPr lang="hu-HU" sz="32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kétévente, illetve az SZTFH általi 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elrendelés esetén kiberbiztonsági auditot végeztetni.</a:t>
            </a:r>
          </a:p>
          <a:p>
            <a:pPr lvl="0" algn="just"/>
            <a:endParaRPr lang="hu-HU" sz="3200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hu-HU" sz="32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Többségi állami tulajdonban lévő szervezet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amely </a:t>
            </a:r>
            <a:r>
              <a:rPr lang="hu-HU" sz="32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nem minősül a közigazgatási ágazathoz tartozó szervezetnek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32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összes foglalkoztatotti létszáma 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eléri vagy meghaladja az </a:t>
            </a:r>
            <a:r>
              <a:rPr lang="hu-HU" sz="32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50 főt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vagy </a:t>
            </a:r>
            <a:r>
              <a:rPr lang="hu-HU" sz="32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éves nettó árbevétele és mérlegfőösszege 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meghaladja a </a:t>
            </a:r>
            <a:r>
              <a:rPr lang="hu-HU" sz="32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10 millió eurónak megfelelő forintösszeget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és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32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kiemelten kockázatos 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vagy </a:t>
            </a:r>
            <a:r>
              <a:rPr lang="hu-HU" sz="32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kockázatos ágazat 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szerinti tevékenység végzésére jogosult.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hu-HU" sz="32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Kiemelten kockázatos 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és </a:t>
            </a:r>
            <a:r>
              <a:rPr lang="hu-HU" sz="32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kockázatos ágazat 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szerinti tevékenység végzésére jogosult szervezetek, </a:t>
            </a:r>
            <a:r>
              <a:rPr lang="hu-HU" sz="32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amennyiben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a </a:t>
            </a:r>
            <a:r>
              <a:rPr lang="hu-HU" sz="3200" dirty="0" err="1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Kkvtv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 szerint a szervezet </a:t>
            </a:r>
            <a:r>
              <a:rPr lang="hu-HU" sz="32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középvállalkozásnak minősül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hu-HU" sz="32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Méretkorlát nélkül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elektronikus hírközlési szolgáltató,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bizalmi szolgáltató,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DNS-szolgáltató,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legfelső szintű </a:t>
            </a:r>
            <a:r>
              <a:rPr lang="hu-HU" sz="3200" dirty="0" err="1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doménnév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-nyilvántartó,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3200" dirty="0" err="1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doménnév-regisztrációt</a:t>
            </a:r>
            <a:r>
              <a:rPr lang="hu-HU" sz="32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végző szolgáltató</a:t>
            </a:r>
          </a:p>
        </p:txBody>
      </p:sp>
    </p:spTree>
    <p:extLst>
      <p:ext uri="{BB962C8B-B14F-4D97-AF65-F5344CB8AC3E}">
        <p14:creationId xmlns:p14="http://schemas.microsoft.com/office/powerpoint/2010/main" val="1616583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5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Rechteck 32"/>
          <p:cNvSpPr/>
          <p:nvPr/>
        </p:nvSpPr>
        <p:spPr>
          <a:xfrm>
            <a:off x="0" y="-1"/>
            <a:ext cx="24377648" cy="2213699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Textfeld 26"/>
          <p:cNvSpPr txBox="1"/>
          <p:nvPr/>
        </p:nvSpPr>
        <p:spPr>
          <a:xfrm>
            <a:off x="493360" y="52529"/>
            <a:ext cx="2339300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Az audit lefolytatásnak határideje, amennyiben a szervezet 2025.01.01. előtt kezdte meg működését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52" name="Pentagon 9"/>
          <p:cNvSpPr/>
          <p:nvPr/>
        </p:nvSpPr>
        <p:spPr>
          <a:xfrm>
            <a:off x="761966" y="4781208"/>
            <a:ext cx="22071275" cy="393646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99"/>
          </a:p>
        </p:txBody>
      </p:sp>
      <p:sp>
        <p:nvSpPr>
          <p:cNvPr id="53" name="Oval 7"/>
          <p:cNvSpPr>
            <a:spLocks noChangeArrowheads="1"/>
          </p:cNvSpPr>
          <p:nvPr/>
        </p:nvSpPr>
        <p:spPr bwMode="auto">
          <a:xfrm rot="16200000">
            <a:off x="5675648" y="3481672"/>
            <a:ext cx="1798843" cy="1796257"/>
          </a:xfrm>
          <a:prstGeom prst="ellipse">
            <a:avLst/>
          </a:prstGeom>
          <a:solidFill>
            <a:srgbClr val="C8AA78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/>
          </a:p>
        </p:txBody>
      </p:sp>
      <p:sp>
        <p:nvSpPr>
          <p:cNvPr id="54" name="Oval 7"/>
          <p:cNvSpPr>
            <a:spLocks noChangeArrowheads="1"/>
          </p:cNvSpPr>
          <p:nvPr/>
        </p:nvSpPr>
        <p:spPr bwMode="auto">
          <a:xfrm rot="5400000" flipH="1">
            <a:off x="10668251" y="3481672"/>
            <a:ext cx="1798843" cy="1796257"/>
          </a:xfrm>
          <a:prstGeom prst="ellipse">
            <a:avLst/>
          </a:prstGeom>
          <a:solidFill>
            <a:srgbClr val="C8AA78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/>
          </a:p>
        </p:txBody>
      </p:sp>
      <p:grpSp>
        <p:nvGrpSpPr>
          <p:cNvPr id="56" name="Group 17"/>
          <p:cNvGrpSpPr/>
          <p:nvPr/>
        </p:nvGrpSpPr>
        <p:grpSpPr>
          <a:xfrm>
            <a:off x="5776445" y="5117805"/>
            <a:ext cx="1597248" cy="750684"/>
            <a:chOff x="800522" y="3511138"/>
            <a:chExt cx="818296" cy="384588"/>
          </a:xfrm>
        </p:grpSpPr>
        <p:sp>
          <p:nvSpPr>
            <p:cNvPr id="57" name="Freeform 6"/>
            <p:cNvSpPr>
              <a:spLocks/>
            </p:cNvSpPr>
            <p:nvPr/>
          </p:nvSpPr>
          <p:spPr bwMode="auto">
            <a:xfrm>
              <a:off x="800522" y="3511138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58" name="Straight Connector 19"/>
            <p:cNvCxnSpPr/>
            <p:nvPr/>
          </p:nvCxnSpPr>
          <p:spPr>
            <a:xfrm flipV="1">
              <a:off x="1209670" y="3676650"/>
              <a:ext cx="0" cy="219076"/>
            </a:xfrm>
            <a:prstGeom prst="line">
              <a:avLst/>
            </a:pr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39"/>
          <p:cNvGrpSpPr/>
          <p:nvPr/>
        </p:nvGrpSpPr>
        <p:grpSpPr>
          <a:xfrm flipH="1">
            <a:off x="10759373" y="5123878"/>
            <a:ext cx="1597248" cy="750684"/>
            <a:chOff x="800522" y="3511138"/>
            <a:chExt cx="818296" cy="384588"/>
          </a:xfrm>
        </p:grpSpPr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800522" y="3511138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61" name="Straight Connector 44"/>
            <p:cNvCxnSpPr/>
            <p:nvPr/>
          </p:nvCxnSpPr>
          <p:spPr>
            <a:xfrm flipV="1">
              <a:off x="1209670" y="3676650"/>
              <a:ext cx="0" cy="219076"/>
            </a:xfrm>
            <a:prstGeom prst="line">
              <a:avLst/>
            </a:pr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Rectangle 22"/>
          <p:cNvSpPr/>
          <p:nvPr/>
        </p:nvSpPr>
        <p:spPr>
          <a:xfrm>
            <a:off x="5326329" y="2816444"/>
            <a:ext cx="2497479" cy="430887"/>
          </a:xfrm>
          <a:prstGeom prst="rect">
            <a:avLst/>
          </a:prstGeom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pPr algn="r"/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2024. </a:t>
            </a:r>
            <a:r>
              <a:rPr lang="hu-HU" sz="2800" b="1" dirty="0">
                <a:solidFill>
                  <a:schemeClr val="bg2">
                    <a:lumMod val="25000"/>
                  </a:schemeClr>
                </a:solidFill>
              </a:rPr>
              <a:t>j</a:t>
            </a:r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anuár 1.</a:t>
            </a:r>
            <a:endParaRPr lang="en-US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6" name="Rectangle 41"/>
          <p:cNvSpPr/>
          <p:nvPr/>
        </p:nvSpPr>
        <p:spPr>
          <a:xfrm flipH="1">
            <a:off x="10100845" y="2879612"/>
            <a:ext cx="2970044" cy="430887"/>
          </a:xfrm>
          <a:prstGeom prst="rect">
            <a:avLst/>
          </a:prstGeom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</a:rPr>
              <a:t>2</a:t>
            </a:r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024. október 18.</a:t>
            </a:r>
            <a:endParaRPr lang="en-US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8" name="Oval 7"/>
          <p:cNvSpPr>
            <a:spLocks noChangeArrowheads="1"/>
          </p:cNvSpPr>
          <p:nvPr/>
        </p:nvSpPr>
        <p:spPr bwMode="auto">
          <a:xfrm rot="5400000" flipH="1">
            <a:off x="20419462" y="3520907"/>
            <a:ext cx="1798843" cy="1796257"/>
          </a:xfrm>
          <a:prstGeom prst="ellipse">
            <a:avLst/>
          </a:prstGeom>
          <a:solidFill>
            <a:srgbClr val="C8AA78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39" name="Group 39"/>
          <p:cNvGrpSpPr/>
          <p:nvPr/>
        </p:nvGrpSpPr>
        <p:grpSpPr>
          <a:xfrm flipH="1">
            <a:off x="20490918" y="5176912"/>
            <a:ext cx="1597248" cy="682306"/>
            <a:chOff x="800522" y="3511138"/>
            <a:chExt cx="818296" cy="349557"/>
          </a:xfrm>
        </p:grpSpPr>
        <p:sp>
          <p:nvSpPr>
            <p:cNvPr id="40" name="Freeform 6"/>
            <p:cNvSpPr>
              <a:spLocks/>
            </p:cNvSpPr>
            <p:nvPr/>
          </p:nvSpPr>
          <p:spPr bwMode="auto">
            <a:xfrm>
              <a:off x="800522" y="3511138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41" name="Straight Connector 44"/>
            <p:cNvCxnSpPr/>
            <p:nvPr/>
          </p:nvCxnSpPr>
          <p:spPr>
            <a:xfrm flipH="1" flipV="1">
              <a:off x="1209667" y="3676653"/>
              <a:ext cx="3" cy="184042"/>
            </a:xfrm>
            <a:prstGeom prst="line">
              <a:avLst/>
            </a:pr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/>
          <p:cNvSpPr/>
          <p:nvPr/>
        </p:nvSpPr>
        <p:spPr>
          <a:xfrm flipH="1">
            <a:off x="19997578" y="2882157"/>
            <a:ext cx="2652970" cy="430887"/>
          </a:xfrm>
          <a:prstGeom prst="rect">
            <a:avLst/>
          </a:prstGeom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</a:rPr>
              <a:t>2</a:t>
            </a:r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026. június 30.</a:t>
            </a:r>
            <a:endParaRPr lang="en-US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5" name="Rectangle 5"/>
          <p:cNvSpPr/>
          <p:nvPr/>
        </p:nvSpPr>
        <p:spPr>
          <a:xfrm>
            <a:off x="761967" y="6049558"/>
            <a:ext cx="2527333" cy="16387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b="1" dirty="0" smtClean="0">
                <a:solidFill>
                  <a:schemeClr val="bg1"/>
                </a:solidFill>
              </a:rPr>
              <a:t>SZTFH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6" name="Rectangle 5"/>
          <p:cNvSpPr/>
          <p:nvPr/>
        </p:nvSpPr>
        <p:spPr>
          <a:xfrm>
            <a:off x="761966" y="7890969"/>
            <a:ext cx="2527333" cy="4149346"/>
          </a:xfrm>
          <a:prstGeom prst="rect">
            <a:avLst/>
          </a:prstGeom>
          <a:solidFill>
            <a:srgbClr val="8F28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b="1" dirty="0" smtClean="0">
                <a:solidFill>
                  <a:schemeClr val="bg1"/>
                </a:solidFill>
              </a:rPr>
              <a:t>Érintett szervezet</a:t>
            </a:r>
            <a:endParaRPr lang="en-US" sz="2800" b="1" dirty="0">
              <a:solidFill>
                <a:schemeClr val="bg1"/>
              </a:solidFill>
            </a:endParaRPr>
          </a:p>
        </p:txBody>
      </p:sp>
      <p:grpSp>
        <p:nvGrpSpPr>
          <p:cNvPr id="47" name="Csoportba foglalás 46"/>
          <p:cNvGrpSpPr/>
          <p:nvPr/>
        </p:nvGrpSpPr>
        <p:grpSpPr>
          <a:xfrm>
            <a:off x="3434503" y="5990229"/>
            <a:ext cx="6271127" cy="1698052"/>
            <a:chOff x="1433151" y="7658791"/>
            <a:chExt cx="8389682" cy="795679"/>
          </a:xfrm>
        </p:grpSpPr>
        <p:sp>
          <p:nvSpPr>
            <p:cNvPr id="76" name="Rectangle 4"/>
            <p:cNvSpPr/>
            <p:nvPr/>
          </p:nvSpPr>
          <p:spPr>
            <a:xfrm>
              <a:off x="1433151" y="7680851"/>
              <a:ext cx="8389682" cy="7736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77" name="Rectangle 6"/>
            <p:cNvSpPr/>
            <p:nvPr/>
          </p:nvSpPr>
          <p:spPr>
            <a:xfrm>
              <a:off x="1748806" y="7658791"/>
              <a:ext cx="8074027" cy="778782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>
                  <a:solidFill>
                    <a:srgbClr val="002060"/>
                  </a:solidFill>
                </a:rPr>
                <a:t>Érintett szervezetek nyilvántartásba </a:t>
              </a:r>
              <a:r>
                <a:rPr lang="hu-HU" sz="2400" b="1" dirty="0" smtClean="0">
                  <a:solidFill>
                    <a:srgbClr val="002060"/>
                  </a:solidFill>
                </a:rPr>
                <a:t>vétele</a:t>
              </a:r>
              <a:endParaRPr lang="hu-HU" sz="2400" b="1" dirty="0">
                <a:solidFill>
                  <a:srgbClr val="002060"/>
                </a:solidFill>
              </a:endParaRP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>
                  <a:solidFill>
                    <a:srgbClr val="002060"/>
                  </a:solidFill>
                </a:rPr>
                <a:t>Auditorok nyilvántartásba vétele</a:t>
              </a:r>
            </a:p>
          </p:txBody>
        </p:sp>
      </p:grpSp>
      <p:grpSp>
        <p:nvGrpSpPr>
          <p:cNvPr id="78" name="Csoportba foglalás 77"/>
          <p:cNvGrpSpPr/>
          <p:nvPr/>
        </p:nvGrpSpPr>
        <p:grpSpPr>
          <a:xfrm>
            <a:off x="3434505" y="7771248"/>
            <a:ext cx="6376038" cy="4269071"/>
            <a:chOff x="1433152" y="7331010"/>
            <a:chExt cx="9091705" cy="2000415"/>
          </a:xfrm>
        </p:grpSpPr>
        <p:sp>
          <p:nvSpPr>
            <p:cNvPr id="79" name="Rectangle 4"/>
            <p:cNvSpPr/>
            <p:nvPr/>
          </p:nvSpPr>
          <p:spPr>
            <a:xfrm>
              <a:off x="1433152" y="7387110"/>
              <a:ext cx="8942107" cy="19443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81" name="Rectangle 6"/>
            <p:cNvSpPr/>
            <p:nvPr/>
          </p:nvSpPr>
          <p:spPr>
            <a:xfrm>
              <a:off x="1769589" y="7331010"/>
              <a:ext cx="8755268" cy="181715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8F2842"/>
                  </a:solidFill>
                </a:rPr>
                <a:t>Önazonosítás, nyilvántartásba vételre bejelentkezés 2024. június 30-ig;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>
                  <a:solidFill>
                    <a:srgbClr val="8F2842"/>
                  </a:solidFill>
                </a:rPr>
                <a:t>Szervezet EIR-jeinek azonosítása, biztonsági osztályba sorolás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8F2842"/>
                  </a:solidFill>
                </a:rPr>
                <a:t>Elektronikus </a:t>
              </a:r>
              <a:r>
                <a:rPr lang="hu-HU" sz="2400" b="1" dirty="0">
                  <a:solidFill>
                    <a:srgbClr val="8F2842"/>
                  </a:solidFill>
                </a:rPr>
                <a:t>információs rendszerek biztonságáért felelős </a:t>
              </a:r>
              <a:r>
                <a:rPr lang="hu-HU" sz="2400" b="1" dirty="0" smtClean="0">
                  <a:solidFill>
                    <a:srgbClr val="8F2842"/>
                  </a:solidFill>
                </a:rPr>
                <a:t>személy feladatköre és kijelölése.</a:t>
              </a:r>
              <a:endParaRPr lang="hu-HU" sz="2400" b="1" dirty="0">
                <a:solidFill>
                  <a:srgbClr val="8F2842"/>
                </a:solidFill>
              </a:endParaRPr>
            </a:p>
          </p:txBody>
        </p:sp>
      </p:grpSp>
      <p:grpSp>
        <p:nvGrpSpPr>
          <p:cNvPr id="83" name="Csoportba foglalás 82"/>
          <p:cNvGrpSpPr/>
          <p:nvPr/>
        </p:nvGrpSpPr>
        <p:grpSpPr>
          <a:xfrm>
            <a:off x="9939796" y="6063542"/>
            <a:ext cx="12856951" cy="1594916"/>
            <a:chOff x="3031175" y="7707119"/>
            <a:chExt cx="6561115" cy="747351"/>
          </a:xfrm>
        </p:grpSpPr>
        <p:sp>
          <p:nvSpPr>
            <p:cNvPr id="84" name="Rectangle 4"/>
            <p:cNvSpPr/>
            <p:nvPr/>
          </p:nvSpPr>
          <p:spPr>
            <a:xfrm>
              <a:off x="3031175" y="7707119"/>
              <a:ext cx="6561115" cy="74735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85" name="Rectangle 6"/>
            <p:cNvSpPr/>
            <p:nvPr/>
          </p:nvSpPr>
          <p:spPr>
            <a:xfrm>
              <a:off x="5209291" y="7808082"/>
              <a:ext cx="2198779" cy="51918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>
                  <a:solidFill>
                    <a:srgbClr val="002060"/>
                  </a:solidFill>
                </a:rPr>
                <a:t>Felügyeleti </a:t>
              </a:r>
              <a:r>
                <a:rPr lang="hu-HU" sz="2400" b="1" dirty="0" smtClean="0">
                  <a:solidFill>
                    <a:srgbClr val="002060"/>
                  </a:solidFill>
                </a:rPr>
                <a:t>tevékenység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002060"/>
                  </a:solidFill>
                </a:rPr>
                <a:t>Ellenőrzési tevékenység</a:t>
              </a:r>
              <a:endParaRPr lang="hu-HU" sz="24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89" name="Csoportba foglalás 88"/>
          <p:cNvGrpSpPr/>
          <p:nvPr/>
        </p:nvGrpSpPr>
        <p:grpSpPr>
          <a:xfrm>
            <a:off x="19727595" y="7817593"/>
            <a:ext cx="3134256" cy="4149348"/>
            <a:chOff x="2993507" y="7401091"/>
            <a:chExt cx="4035422" cy="1944316"/>
          </a:xfrm>
        </p:grpSpPr>
        <p:sp>
          <p:nvSpPr>
            <p:cNvPr id="90" name="Rectangle 4"/>
            <p:cNvSpPr/>
            <p:nvPr/>
          </p:nvSpPr>
          <p:spPr>
            <a:xfrm>
              <a:off x="2993507" y="7401091"/>
              <a:ext cx="4035422" cy="19443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91" name="Rectangle 6"/>
            <p:cNvSpPr/>
            <p:nvPr/>
          </p:nvSpPr>
          <p:spPr>
            <a:xfrm>
              <a:off x="3283556" y="7761755"/>
              <a:ext cx="3455323" cy="778782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8F2842"/>
                  </a:solidFill>
                </a:rPr>
                <a:t>Első kiberbiztonsági audit lefolytatásának határideje</a:t>
              </a:r>
            </a:p>
          </p:txBody>
        </p:sp>
      </p:grpSp>
      <p:grpSp>
        <p:nvGrpSpPr>
          <p:cNvPr id="50" name="Csoportba foglalás 49"/>
          <p:cNvGrpSpPr/>
          <p:nvPr/>
        </p:nvGrpSpPr>
        <p:grpSpPr>
          <a:xfrm>
            <a:off x="16489951" y="7817592"/>
            <a:ext cx="3078928" cy="4149348"/>
            <a:chOff x="3096924" y="7373330"/>
            <a:chExt cx="4035422" cy="1944316"/>
          </a:xfrm>
        </p:grpSpPr>
        <p:sp>
          <p:nvSpPr>
            <p:cNvPr id="51" name="Rectangle 4"/>
            <p:cNvSpPr/>
            <p:nvPr/>
          </p:nvSpPr>
          <p:spPr>
            <a:xfrm>
              <a:off x="3096924" y="7373330"/>
              <a:ext cx="4035422" cy="19443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55" name="Rectangle 6"/>
            <p:cNvSpPr/>
            <p:nvPr/>
          </p:nvSpPr>
          <p:spPr>
            <a:xfrm>
              <a:off x="3165952" y="7469239"/>
              <a:ext cx="3455323" cy="1557565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8F2842"/>
                  </a:solidFill>
                </a:rPr>
                <a:t>Első kiberbiztonsági auditra vonatkozó szerződéskötés az auditorral</a:t>
              </a:r>
            </a:p>
          </p:txBody>
        </p:sp>
      </p:grpSp>
      <p:sp>
        <p:nvSpPr>
          <p:cNvPr id="62" name="Oval 7"/>
          <p:cNvSpPr>
            <a:spLocks noChangeArrowheads="1"/>
          </p:cNvSpPr>
          <p:nvPr/>
        </p:nvSpPr>
        <p:spPr bwMode="auto">
          <a:xfrm rot="5400000" flipH="1">
            <a:off x="13812268" y="3481672"/>
            <a:ext cx="1798843" cy="1796257"/>
          </a:xfrm>
          <a:prstGeom prst="ellipse">
            <a:avLst/>
          </a:prstGeom>
          <a:solidFill>
            <a:srgbClr val="C8AA78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63" name="Group 39"/>
          <p:cNvGrpSpPr/>
          <p:nvPr/>
        </p:nvGrpSpPr>
        <p:grpSpPr>
          <a:xfrm flipH="1">
            <a:off x="13893907" y="5120898"/>
            <a:ext cx="1597248" cy="750684"/>
            <a:chOff x="800522" y="3511138"/>
            <a:chExt cx="818296" cy="384588"/>
          </a:xfrm>
        </p:grpSpPr>
        <p:sp>
          <p:nvSpPr>
            <p:cNvPr id="64" name="Freeform 6"/>
            <p:cNvSpPr>
              <a:spLocks/>
            </p:cNvSpPr>
            <p:nvPr/>
          </p:nvSpPr>
          <p:spPr bwMode="auto">
            <a:xfrm>
              <a:off x="800522" y="3511138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67" name="Straight Connector 44"/>
            <p:cNvCxnSpPr/>
            <p:nvPr/>
          </p:nvCxnSpPr>
          <p:spPr>
            <a:xfrm flipV="1">
              <a:off x="1209670" y="3676650"/>
              <a:ext cx="0" cy="219076"/>
            </a:xfrm>
            <a:prstGeom prst="line">
              <a:avLst/>
            </a:pr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41"/>
          <p:cNvSpPr/>
          <p:nvPr/>
        </p:nvSpPr>
        <p:spPr>
          <a:xfrm flipH="1">
            <a:off x="13359623" y="2873710"/>
            <a:ext cx="2537554" cy="430887"/>
          </a:xfrm>
          <a:prstGeom prst="rect">
            <a:avLst/>
          </a:prstGeom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</a:rPr>
              <a:t>2</a:t>
            </a:r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025. július 31.</a:t>
            </a:r>
            <a:endParaRPr lang="en-US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0" name="Shape 2531"/>
          <p:cNvSpPr/>
          <p:nvPr/>
        </p:nvSpPr>
        <p:spPr>
          <a:xfrm>
            <a:off x="6240744" y="4011115"/>
            <a:ext cx="668655" cy="8348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00" y="19636"/>
                </a:moveTo>
                <a:cubicBezTo>
                  <a:pt x="20400" y="20179"/>
                  <a:pt x="19862" y="20618"/>
                  <a:pt x="19200" y="20618"/>
                </a:cubicBezTo>
                <a:lnTo>
                  <a:pt x="7200" y="20618"/>
                </a:lnTo>
                <a:lnTo>
                  <a:pt x="7200" y="982"/>
                </a:lnTo>
                <a:lnTo>
                  <a:pt x="19200" y="982"/>
                </a:lnTo>
                <a:cubicBezTo>
                  <a:pt x="19862" y="982"/>
                  <a:pt x="20400" y="1422"/>
                  <a:pt x="20400" y="1964"/>
                </a:cubicBezTo>
                <a:cubicBezTo>
                  <a:pt x="20400" y="1964"/>
                  <a:pt x="20400" y="19636"/>
                  <a:pt x="20400" y="19636"/>
                </a:cubicBezTo>
                <a:close/>
                <a:moveTo>
                  <a:pt x="6000" y="20618"/>
                </a:moveTo>
                <a:lnTo>
                  <a:pt x="3600" y="20618"/>
                </a:lnTo>
                <a:cubicBezTo>
                  <a:pt x="2937" y="20618"/>
                  <a:pt x="2400" y="20179"/>
                  <a:pt x="2400" y="19636"/>
                </a:cubicBezTo>
                <a:lnTo>
                  <a:pt x="2400" y="18655"/>
                </a:lnTo>
                <a:lnTo>
                  <a:pt x="3000" y="18655"/>
                </a:lnTo>
                <a:cubicBezTo>
                  <a:pt x="3332" y="18655"/>
                  <a:pt x="3600" y="18435"/>
                  <a:pt x="3600" y="18164"/>
                </a:cubicBezTo>
                <a:cubicBezTo>
                  <a:pt x="3600" y="17893"/>
                  <a:pt x="3332" y="17673"/>
                  <a:pt x="3000" y="17673"/>
                </a:cubicBezTo>
                <a:lnTo>
                  <a:pt x="2400" y="17673"/>
                </a:lnTo>
                <a:lnTo>
                  <a:pt x="2400" y="15709"/>
                </a:lnTo>
                <a:lnTo>
                  <a:pt x="3000" y="15709"/>
                </a:lnTo>
                <a:cubicBezTo>
                  <a:pt x="3332" y="15709"/>
                  <a:pt x="3600" y="15490"/>
                  <a:pt x="3600" y="15218"/>
                </a:cubicBezTo>
                <a:cubicBezTo>
                  <a:pt x="3600" y="14947"/>
                  <a:pt x="3332" y="14727"/>
                  <a:pt x="3000" y="14727"/>
                </a:cubicBezTo>
                <a:lnTo>
                  <a:pt x="2400" y="14727"/>
                </a:lnTo>
                <a:lnTo>
                  <a:pt x="2400" y="12764"/>
                </a:lnTo>
                <a:lnTo>
                  <a:pt x="3000" y="12764"/>
                </a:lnTo>
                <a:cubicBezTo>
                  <a:pt x="3332" y="12764"/>
                  <a:pt x="3600" y="12544"/>
                  <a:pt x="3600" y="12273"/>
                </a:cubicBezTo>
                <a:cubicBezTo>
                  <a:pt x="3600" y="12002"/>
                  <a:pt x="3332" y="11782"/>
                  <a:pt x="3000" y="11782"/>
                </a:cubicBezTo>
                <a:lnTo>
                  <a:pt x="2400" y="11782"/>
                </a:lnTo>
                <a:lnTo>
                  <a:pt x="2400" y="9818"/>
                </a:lnTo>
                <a:lnTo>
                  <a:pt x="3000" y="9818"/>
                </a:lnTo>
                <a:cubicBezTo>
                  <a:pt x="3332" y="9818"/>
                  <a:pt x="3600" y="9599"/>
                  <a:pt x="3600" y="9327"/>
                </a:cubicBezTo>
                <a:cubicBezTo>
                  <a:pt x="3600" y="9056"/>
                  <a:pt x="3332" y="8836"/>
                  <a:pt x="3000" y="8836"/>
                </a:cubicBezTo>
                <a:lnTo>
                  <a:pt x="2400" y="8836"/>
                </a:lnTo>
                <a:lnTo>
                  <a:pt x="2400" y="6873"/>
                </a:lnTo>
                <a:lnTo>
                  <a:pt x="3000" y="6873"/>
                </a:lnTo>
                <a:cubicBezTo>
                  <a:pt x="3332" y="6873"/>
                  <a:pt x="3600" y="6653"/>
                  <a:pt x="3600" y="6382"/>
                </a:cubicBezTo>
                <a:cubicBezTo>
                  <a:pt x="3600" y="6111"/>
                  <a:pt x="3332" y="5891"/>
                  <a:pt x="3000" y="5891"/>
                </a:cubicBezTo>
                <a:lnTo>
                  <a:pt x="2400" y="5891"/>
                </a:lnTo>
                <a:lnTo>
                  <a:pt x="2400" y="3927"/>
                </a:lnTo>
                <a:lnTo>
                  <a:pt x="3000" y="3927"/>
                </a:lnTo>
                <a:cubicBezTo>
                  <a:pt x="3332" y="3927"/>
                  <a:pt x="3600" y="3708"/>
                  <a:pt x="3600" y="3436"/>
                </a:cubicBezTo>
                <a:cubicBezTo>
                  <a:pt x="3600" y="3166"/>
                  <a:pt x="3332" y="2945"/>
                  <a:pt x="3000" y="2945"/>
                </a:cubicBezTo>
                <a:lnTo>
                  <a:pt x="2400" y="2945"/>
                </a:lnTo>
                <a:lnTo>
                  <a:pt x="2400" y="1964"/>
                </a:lnTo>
                <a:cubicBezTo>
                  <a:pt x="2400" y="1422"/>
                  <a:pt x="2937" y="982"/>
                  <a:pt x="3600" y="982"/>
                </a:cubicBezTo>
                <a:lnTo>
                  <a:pt x="6000" y="982"/>
                </a:lnTo>
                <a:cubicBezTo>
                  <a:pt x="6000" y="982"/>
                  <a:pt x="6000" y="20618"/>
                  <a:pt x="6000" y="20618"/>
                </a:cubicBezTo>
                <a:close/>
                <a:moveTo>
                  <a:pt x="19200" y="0"/>
                </a:moveTo>
                <a:lnTo>
                  <a:pt x="3600" y="0"/>
                </a:lnTo>
                <a:cubicBezTo>
                  <a:pt x="2275" y="0"/>
                  <a:pt x="1200" y="879"/>
                  <a:pt x="1200" y="1964"/>
                </a:cubicBezTo>
                <a:lnTo>
                  <a:pt x="1200" y="2945"/>
                </a:lnTo>
                <a:lnTo>
                  <a:pt x="600" y="2945"/>
                </a:lnTo>
                <a:cubicBezTo>
                  <a:pt x="268" y="2945"/>
                  <a:pt x="0" y="3166"/>
                  <a:pt x="0" y="3436"/>
                </a:cubicBezTo>
                <a:cubicBezTo>
                  <a:pt x="0" y="3708"/>
                  <a:pt x="268" y="3927"/>
                  <a:pt x="600" y="3927"/>
                </a:cubicBezTo>
                <a:lnTo>
                  <a:pt x="1200" y="3927"/>
                </a:lnTo>
                <a:lnTo>
                  <a:pt x="1200" y="5891"/>
                </a:lnTo>
                <a:lnTo>
                  <a:pt x="600" y="5891"/>
                </a:lnTo>
                <a:cubicBezTo>
                  <a:pt x="268" y="5891"/>
                  <a:pt x="0" y="6111"/>
                  <a:pt x="0" y="6382"/>
                </a:cubicBezTo>
                <a:cubicBezTo>
                  <a:pt x="0" y="6653"/>
                  <a:pt x="268" y="6873"/>
                  <a:pt x="600" y="6873"/>
                </a:cubicBezTo>
                <a:lnTo>
                  <a:pt x="1200" y="6873"/>
                </a:lnTo>
                <a:lnTo>
                  <a:pt x="1200" y="8836"/>
                </a:lnTo>
                <a:lnTo>
                  <a:pt x="600" y="8836"/>
                </a:lnTo>
                <a:cubicBezTo>
                  <a:pt x="268" y="8836"/>
                  <a:pt x="0" y="9056"/>
                  <a:pt x="0" y="9327"/>
                </a:cubicBezTo>
                <a:cubicBezTo>
                  <a:pt x="0" y="9599"/>
                  <a:pt x="268" y="9818"/>
                  <a:pt x="600" y="9818"/>
                </a:cubicBezTo>
                <a:lnTo>
                  <a:pt x="1200" y="9818"/>
                </a:lnTo>
                <a:lnTo>
                  <a:pt x="1200" y="11782"/>
                </a:lnTo>
                <a:lnTo>
                  <a:pt x="600" y="11782"/>
                </a:lnTo>
                <a:cubicBezTo>
                  <a:pt x="268" y="11782"/>
                  <a:pt x="0" y="12002"/>
                  <a:pt x="0" y="12273"/>
                </a:cubicBezTo>
                <a:cubicBezTo>
                  <a:pt x="0" y="12544"/>
                  <a:pt x="268" y="12764"/>
                  <a:pt x="600" y="12764"/>
                </a:cubicBezTo>
                <a:lnTo>
                  <a:pt x="1200" y="12764"/>
                </a:lnTo>
                <a:lnTo>
                  <a:pt x="1200" y="14727"/>
                </a:lnTo>
                <a:lnTo>
                  <a:pt x="600" y="14727"/>
                </a:lnTo>
                <a:cubicBezTo>
                  <a:pt x="268" y="14727"/>
                  <a:pt x="0" y="14947"/>
                  <a:pt x="0" y="15218"/>
                </a:cubicBezTo>
                <a:cubicBezTo>
                  <a:pt x="0" y="15490"/>
                  <a:pt x="268" y="15709"/>
                  <a:pt x="600" y="15709"/>
                </a:cubicBezTo>
                <a:lnTo>
                  <a:pt x="1200" y="15709"/>
                </a:lnTo>
                <a:lnTo>
                  <a:pt x="1200" y="17673"/>
                </a:lnTo>
                <a:lnTo>
                  <a:pt x="600" y="17673"/>
                </a:lnTo>
                <a:cubicBezTo>
                  <a:pt x="268" y="17673"/>
                  <a:pt x="0" y="17893"/>
                  <a:pt x="0" y="18164"/>
                </a:cubicBezTo>
                <a:cubicBezTo>
                  <a:pt x="0" y="18435"/>
                  <a:pt x="268" y="18655"/>
                  <a:pt x="600" y="18655"/>
                </a:cubicBezTo>
                <a:lnTo>
                  <a:pt x="1200" y="18655"/>
                </a:lnTo>
                <a:lnTo>
                  <a:pt x="1200" y="19636"/>
                </a:lnTo>
                <a:cubicBezTo>
                  <a:pt x="1200" y="20721"/>
                  <a:pt x="2275" y="21600"/>
                  <a:pt x="3600" y="21600"/>
                </a:cubicBezTo>
                <a:lnTo>
                  <a:pt x="19200" y="21600"/>
                </a:lnTo>
                <a:cubicBezTo>
                  <a:pt x="20525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525" y="0"/>
                  <a:pt x="19200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pic>
        <p:nvPicPr>
          <p:cNvPr id="71" name="Kép 70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5761" y="3919760"/>
            <a:ext cx="745907" cy="932384"/>
          </a:xfrm>
          <a:prstGeom prst="rect">
            <a:avLst/>
          </a:prstGeom>
        </p:spPr>
      </p:pic>
      <p:sp>
        <p:nvSpPr>
          <p:cNvPr id="72" name="Shape 2532"/>
          <p:cNvSpPr/>
          <p:nvPr/>
        </p:nvSpPr>
        <p:spPr>
          <a:xfrm>
            <a:off x="14408852" y="3997685"/>
            <a:ext cx="605674" cy="7750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00" y="5891"/>
                </a:moveTo>
                <a:lnTo>
                  <a:pt x="14400" y="982"/>
                </a:lnTo>
                <a:lnTo>
                  <a:pt x="15000" y="982"/>
                </a:lnTo>
                <a:lnTo>
                  <a:pt x="20400" y="5891"/>
                </a:lnTo>
                <a:cubicBezTo>
                  <a:pt x="20400" y="5891"/>
                  <a:pt x="14400" y="5891"/>
                  <a:pt x="14400" y="5891"/>
                </a:cubicBezTo>
                <a:close/>
                <a:moveTo>
                  <a:pt x="20400" y="19636"/>
                </a:moveTo>
                <a:cubicBezTo>
                  <a:pt x="20400" y="20179"/>
                  <a:pt x="19862" y="20618"/>
                  <a:pt x="19200" y="20618"/>
                </a:cubicBezTo>
                <a:lnTo>
                  <a:pt x="2400" y="20618"/>
                </a:lnTo>
                <a:cubicBezTo>
                  <a:pt x="1737" y="20618"/>
                  <a:pt x="1200" y="20179"/>
                  <a:pt x="1200" y="19636"/>
                </a:cubicBezTo>
                <a:lnTo>
                  <a:pt x="1200" y="1964"/>
                </a:lnTo>
                <a:cubicBezTo>
                  <a:pt x="1200" y="1422"/>
                  <a:pt x="1737" y="982"/>
                  <a:pt x="2400" y="982"/>
                </a:cubicBezTo>
                <a:lnTo>
                  <a:pt x="13200" y="982"/>
                </a:lnTo>
                <a:lnTo>
                  <a:pt x="13200" y="5891"/>
                </a:lnTo>
                <a:cubicBezTo>
                  <a:pt x="13200" y="6433"/>
                  <a:pt x="13738" y="6873"/>
                  <a:pt x="14400" y="6873"/>
                </a:cubicBezTo>
                <a:lnTo>
                  <a:pt x="20400" y="6873"/>
                </a:lnTo>
                <a:cubicBezTo>
                  <a:pt x="20400" y="6873"/>
                  <a:pt x="20400" y="19636"/>
                  <a:pt x="20400" y="19636"/>
                </a:cubicBezTo>
                <a:close/>
                <a:moveTo>
                  <a:pt x="15600" y="0"/>
                </a:moveTo>
                <a:lnTo>
                  <a:pt x="2400" y="0"/>
                </a:lnTo>
                <a:cubicBezTo>
                  <a:pt x="1075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075" y="21600"/>
                  <a:pt x="2400" y="21600"/>
                </a:cubicBezTo>
                <a:lnTo>
                  <a:pt x="19200" y="21600"/>
                </a:lnTo>
                <a:cubicBezTo>
                  <a:pt x="20525" y="21600"/>
                  <a:pt x="21600" y="20721"/>
                  <a:pt x="21600" y="19636"/>
                </a:cubicBezTo>
                <a:lnTo>
                  <a:pt x="21600" y="5400"/>
                </a:lnTo>
                <a:cubicBezTo>
                  <a:pt x="21600" y="5400"/>
                  <a:pt x="15600" y="0"/>
                  <a:pt x="15600" y="0"/>
                </a:cubicBezTo>
                <a:close/>
                <a:moveTo>
                  <a:pt x="4800" y="8836"/>
                </a:moveTo>
                <a:cubicBezTo>
                  <a:pt x="4800" y="9108"/>
                  <a:pt x="5068" y="9327"/>
                  <a:pt x="5400" y="9327"/>
                </a:cubicBezTo>
                <a:lnTo>
                  <a:pt x="16200" y="9327"/>
                </a:lnTo>
                <a:cubicBezTo>
                  <a:pt x="16532" y="9327"/>
                  <a:pt x="16800" y="9108"/>
                  <a:pt x="16800" y="8836"/>
                </a:cubicBezTo>
                <a:cubicBezTo>
                  <a:pt x="16800" y="8566"/>
                  <a:pt x="16532" y="8345"/>
                  <a:pt x="16200" y="8345"/>
                </a:cubicBezTo>
                <a:lnTo>
                  <a:pt x="5400" y="8345"/>
                </a:lnTo>
                <a:cubicBezTo>
                  <a:pt x="5068" y="8345"/>
                  <a:pt x="4800" y="8566"/>
                  <a:pt x="4800" y="8836"/>
                </a:cubicBezTo>
                <a:moveTo>
                  <a:pt x="16200" y="12273"/>
                </a:moveTo>
                <a:lnTo>
                  <a:pt x="5400" y="12273"/>
                </a:lnTo>
                <a:cubicBezTo>
                  <a:pt x="5068" y="12273"/>
                  <a:pt x="4800" y="12493"/>
                  <a:pt x="4800" y="12764"/>
                </a:cubicBezTo>
                <a:cubicBezTo>
                  <a:pt x="4800" y="13035"/>
                  <a:pt x="5068" y="13255"/>
                  <a:pt x="5400" y="13255"/>
                </a:cubicBezTo>
                <a:lnTo>
                  <a:pt x="16200" y="13255"/>
                </a:lnTo>
                <a:cubicBezTo>
                  <a:pt x="16532" y="13255"/>
                  <a:pt x="16800" y="13035"/>
                  <a:pt x="16800" y="12764"/>
                </a:cubicBezTo>
                <a:cubicBezTo>
                  <a:pt x="16800" y="12493"/>
                  <a:pt x="16532" y="12273"/>
                  <a:pt x="16200" y="12273"/>
                </a:cubicBezTo>
                <a:moveTo>
                  <a:pt x="5400" y="5400"/>
                </a:moveTo>
                <a:lnTo>
                  <a:pt x="8400" y="5400"/>
                </a:lnTo>
                <a:cubicBezTo>
                  <a:pt x="8732" y="5400"/>
                  <a:pt x="9000" y="5181"/>
                  <a:pt x="9000" y="4909"/>
                </a:cubicBezTo>
                <a:cubicBezTo>
                  <a:pt x="9000" y="4638"/>
                  <a:pt x="8732" y="4418"/>
                  <a:pt x="8400" y="4418"/>
                </a:cubicBezTo>
                <a:lnTo>
                  <a:pt x="5400" y="4418"/>
                </a:lnTo>
                <a:cubicBezTo>
                  <a:pt x="5068" y="4418"/>
                  <a:pt x="4800" y="4638"/>
                  <a:pt x="4800" y="4909"/>
                </a:cubicBezTo>
                <a:cubicBezTo>
                  <a:pt x="4800" y="5181"/>
                  <a:pt x="5068" y="5400"/>
                  <a:pt x="5400" y="5400"/>
                </a:cubicBezTo>
                <a:moveTo>
                  <a:pt x="12600" y="16200"/>
                </a:moveTo>
                <a:lnTo>
                  <a:pt x="5400" y="16200"/>
                </a:lnTo>
                <a:cubicBezTo>
                  <a:pt x="5068" y="16200"/>
                  <a:pt x="4800" y="16420"/>
                  <a:pt x="4800" y="16691"/>
                </a:cubicBezTo>
                <a:cubicBezTo>
                  <a:pt x="4800" y="16962"/>
                  <a:pt x="5068" y="17182"/>
                  <a:pt x="5400" y="17182"/>
                </a:cubicBezTo>
                <a:lnTo>
                  <a:pt x="12600" y="17182"/>
                </a:lnTo>
                <a:cubicBezTo>
                  <a:pt x="12932" y="17182"/>
                  <a:pt x="13200" y="16962"/>
                  <a:pt x="13200" y="16691"/>
                </a:cubicBezTo>
                <a:cubicBezTo>
                  <a:pt x="13200" y="16420"/>
                  <a:pt x="12932" y="16200"/>
                  <a:pt x="12600" y="1620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92" name="Freeform 20"/>
          <p:cNvSpPr>
            <a:spLocks noChangeArrowheads="1"/>
          </p:cNvSpPr>
          <p:nvPr/>
        </p:nvSpPr>
        <p:spPr bwMode="auto">
          <a:xfrm>
            <a:off x="20964290" y="4033816"/>
            <a:ext cx="709185" cy="794644"/>
          </a:xfrm>
          <a:custGeom>
            <a:avLst/>
            <a:gdLst>
              <a:gd name="T0" fmla="*/ 64536992 w 510"/>
              <a:gd name="T1" fmla="*/ 61528392 h 559"/>
              <a:gd name="T2" fmla="*/ 64536992 w 510"/>
              <a:gd name="T3" fmla="*/ 61528392 h 559"/>
              <a:gd name="T4" fmla="*/ 55280025 w 510"/>
              <a:gd name="T5" fmla="*/ 70763999 h 559"/>
              <a:gd name="T6" fmla="*/ 52542328 w 510"/>
              <a:gd name="T7" fmla="*/ 72585008 h 559"/>
              <a:gd name="T8" fmla="*/ 49804270 w 510"/>
              <a:gd name="T9" fmla="*/ 70763999 h 559"/>
              <a:gd name="T10" fmla="*/ 45240961 w 510"/>
              <a:gd name="T11" fmla="*/ 66211296 h 559"/>
              <a:gd name="T12" fmla="*/ 44328516 w 510"/>
              <a:gd name="T13" fmla="*/ 63349401 h 559"/>
              <a:gd name="T14" fmla="*/ 47979019 w 510"/>
              <a:gd name="T15" fmla="*/ 59707023 h 559"/>
              <a:gd name="T16" fmla="*/ 49804270 w 510"/>
              <a:gd name="T17" fmla="*/ 61528392 h 559"/>
              <a:gd name="T18" fmla="*/ 52542328 w 510"/>
              <a:gd name="T19" fmla="*/ 63349401 h 559"/>
              <a:gd name="T20" fmla="*/ 59973683 w 510"/>
              <a:gd name="T21" fmla="*/ 56065005 h 559"/>
              <a:gd name="T22" fmla="*/ 59973683 w 510"/>
              <a:gd name="T23" fmla="*/ 56065005 h 559"/>
              <a:gd name="T24" fmla="*/ 62711741 w 510"/>
              <a:gd name="T25" fmla="*/ 55154320 h 559"/>
              <a:gd name="T26" fmla="*/ 66362244 w 510"/>
              <a:gd name="T27" fmla="*/ 58796699 h 559"/>
              <a:gd name="T28" fmla="*/ 64536992 w 510"/>
              <a:gd name="T29" fmla="*/ 61528392 h 559"/>
              <a:gd name="T30" fmla="*/ 53454773 w 510"/>
              <a:gd name="T31" fmla="*/ 56975329 h 559"/>
              <a:gd name="T32" fmla="*/ 53454773 w 510"/>
              <a:gd name="T33" fmla="*/ 56975329 h 559"/>
              <a:gd name="T34" fmla="*/ 52542328 w 510"/>
              <a:gd name="T35" fmla="*/ 57886014 h 559"/>
              <a:gd name="T36" fmla="*/ 47979019 w 510"/>
              <a:gd name="T37" fmla="*/ 56065005 h 559"/>
              <a:gd name="T38" fmla="*/ 40547302 w 510"/>
              <a:gd name="T39" fmla="*/ 63349401 h 559"/>
              <a:gd name="T40" fmla="*/ 42372554 w 510"/>
              <a:gd name="T41" fmla="*/ 68942990 h 559"/>
              <a:gd name="T42" fmla="*/ 42372554 w 510"/>
              <a:gd name="T43" fmla="*/ 68942990 h 559"/>
              <a:gd name="T44" fmla="*/ 44328516 w 510"/>
              <a:gd name="T45" fmla="*/ 70763999 h 559"/>
              <a:gd name="T46" fmla="*/ 44328516 w 510"/>
              <a:gd name="T47" fmla="*/ 70763999 h 559"/>
              <a:gd name="T48" fmla="*/ 31421045 w 510"/>
              <a:gd name="T49" fmla="*/ 70763999 h 559"/>
              <a:gd name="T50" fmla="*/ 31421045 w 510"/>
              <a:gd name="T51" fmla="*/ 70763999 h 559"/>
              <a:gd name="T52" fmla="*/ 3780852 w 510"/>
              <a:gd name="T53" fmla="*/ 70763999 h 559"/>
              <a:gd name="T54" fmla="*/ 0 w 510"/>
              <a:gd name="T55" fmla="*/ 67121620 h 559"/>
              <a:gd name="T56" fmla="*/ 0 w 510"/>
              <a:gd name="T57" fmla="*/ 3642379 h 559"/>
              <a:gd name="T58" fmla="*/ 3780852 w 510"/>
              <a:gd name="T59" fmla="*/ 0 h 559"/>
              <a:gd name="T60" fmla="*/ 11994664 w 510"/>
              <a:gd name="T61" fmla="*/ 0 h 559"/>
              <a:gd name="T62" fmla="*/ 23076884 w 510"/>
              <a:gd name="T63" fmla="*/ 0 h 559"/>
              <a:gd name="T64" fmla="*/ 23076884 w 510"/>
              <a:gd name="T65" fmla="*/ 13788670 h 559"/>
              <a:gd name="T66" fmla="*/ 23076884 w 510"/>
              <a:gd name="T67" fmla="*/ 21073067 h 559"/>
              <a:gd name="T68" fmla="*/ 30508239 w 510"/>
              <a:gd name="T69" fmla="*/ 28487664 h 559"/>
              <a:gd name="T70" fmla="*/ 37809606 w 510"/>
              <a:gd name="T71" fmla="*/ 28487664 h 559"/>
              <a:gd name="T72" fmla="*/ 53454773 w 510"/>
              <a:gd name="T73" fmla="*/ 28487664 h 559"/>
              <a:gd name="T74" fmla="*/ 53454773 w 510"/>
              <a:gd name="T75" fmla="*/ 50471416 h 559"/>
              <a:gd name="T76" fmla="*/ 53454773 w 510"/>
              <a:gd name="T77" fmla="*/ 50471416 h 559"/>
              <a:gd name="T78" fmla="*/ 53454773 w 510"/>
              <a:gd name="T79" fmla="*/ 56975329 h 559"/>
              <a:gd name="T80" fmla="*/ 30508239 w 510"/>
              <a:gd name="T81" fmla="*/ 24845286 h 559"/>
              <a:gd name="T82" fmla="*/ 30508239 w 510"/>
              <a:gd name="T83" fmla="*/ 24845286 h 559"/>
              <a:gd name="T84" fmla="*/ 26727387 w 510"/>
              <a:gd name="T85" fmla="*/ 21073067 h 559"/>
              <a:gd name="T86" fmla="*/ 26727387 w 510"/>
              <a:gd name="T87" fmla="*/ 13788670 h 559"/>
              <a:gd name="T88" fmla="*/ 26727387 w 510"/>
              <a:gd name="T89" fmla="*/ 0 h 559"/>
              <a:gd name="T90" fmla="*/ 53454773 w 510"/>
              <a:gd name="T91" fmla="*/ 24845286 h 559"/>
              <a:gd name="T92" fmla="*/ 37809606 w 510"/>
              <a:gd name="T93" fmla="*/ 24845286 h 559"/>
              <a:gd name="T94" fmla="*/ 30508239 w 510"/>
              <a:gd name="T95" fmla="*/ 24845286 h 55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510" h="559">
                <a:moveTo>
                  <a:pt x="495" y="473"/>
                </a:moveTo>
                <a:lnTo>
                  <a:pt x="495" y="473"/>
                </a:lnTo>
                <a:cubicBezTo>
                  <a:pt x="424" y="544"/>
                  <a:pt x="424" y="544"/>
                  <a:pt x="424" y="544"/>
                </a:cubicBezTo>
                <a:cubicBezTo>
                  <a:pt x="417" y="551"/>
                  <a:pt x="410" y="558"/>
                  <a:pt x="403" y="558"/>
                </a:cubicBezTo>
                <a:cubicBezTo>
                  <a:pt x="396" y="558"/>
                  <a:pt x="389" y="551"/>
                  <a:pt x="382" y="544"/>
                </a:cubicBezTo>
                <a:cubicBezTo>
                  <a:pt x="347" y="509"/>
                  <a:pt x="347" y="509"/>
                  <a:pt x="347" y="509"/>
                </a:cubicBezTo>
                <a:cubicBezTo>
                  <a:pt x="340" y="502"/>
                  <a:pt x="340" y="495"/>
                  <a:pt x="340" y="487"/>
                </a:cubicBezTo>
                <a:cubicBezTo>
                  <a:pt x="340" y="473"/>
                  <a:pt x="347" y="459"/>
                  <a:pt x="368" y="459"/>
                </a:cubicBezTo>
                <a:cubicBezTo>
                  <a:pt x="375" y="459"/>
                  <a:pt x="382" y="466"/>
                  <a:pt x="382" y="473"/>
                </a:cubicBezTo>
                <a:cubicBezTo>
                  <a:pt x="403" y="487"/>
                  <a:pt x="403" y="487"/>
                  <a:pt x="403" y="487"/>
                </a:cubicBezTo>
                <a:cubicBezTo>
                  <a:pt x="460" y="431"/>
                  <a:pt x="460" y="431"/>
                  <a:pt x="460" y="431"/>
                </a:cubicBezTo>
                <a:cubicBezTo>
                  <a:pt x="467" y="424"/>
                  <a:pt x="474" y="424"/>
                  <a:pt x="481" y="424"/>
                </a:cubicBezTo>
                <a:cubicBezTo>
                  <a:pt x="495" y="424"/>
                  <a:pt x="509" y="438"/>
                  <a:pt x="509" y="452"/>
                </a:cubicBezTo>
                <a:cubicBezTo>
                  <a:pt x="509" y="459"/>
                  <a:pt x="502" y="466"/>
                  <a:pt x="495" y="473"/>
                </a:cubicBezTo>
                <a:close/>
                <a:moveTo>
                  <a:pt x="410" y="438"/>
                </a:moveTo>
                <a:lnTo>
                  <a:pt x="410" y="438"/>
                </a:lnTo>
                <a:cubicBezTo>
                  <a:pt x="403" y="445"/>
                  <a:pt x="403" y="445"/>
                  <a:pt x="403" y="445"/>
                </a:cubicBezTo>
                <a:cubicBezTo>
                  <a:pt x="396" y="438"/>
                  <a:pt x="382" y="431"/>
                  <a:pt x="368" y="431"/>
                </a:cubicBezTo>
                <a:cubicBezTo>
                  <a:pt x="333" y="431"/>
                  <a:pt x="311" y="459"/>
                  <a:pt x="311" y="487"/>
                </a:cubicBezTo>
                <a:cubicBezTo>
                  <a:pt x="311" y="509"/>
                  <a:pt x="318" y="523"/>
                  <a:pt x="325" y="530"/>
                </a:cubicBezTo>
                <a:cubicBezTo>
                  <a:pt x="340" y="544"/>
                  <a:pt x="340" y="544"/>
                  <a:pt x="340" y="544"/>
                </a:cubicBezTo>
                <a:cubicBezTo>
                  <a:pt x="241" y="544"/>
                  <a:pt x="241" y="544"/>
                  <a:pt x="241" y="544"/>
                </a:cubicBezTo>
                <a:cubicBezTo>
                  <a:pt x="29" y="544"/>
                  <a:pt x="29" y="544"/>
                  <a:pt x="29" y="544"/>
                </a:cubicBezTo>
                <a:cubicBezTo>
                  <a:pt x="7" y="544"/>
                  <a:pt x="0" y="537"/>
                  <a:pt x="0" y="51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7" y="0"/>
                  <a:pt x="29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177" y="0"/>
                  <a:pt x="177" y="0"/>
                  <a:pt x="177" y="0"/>
                </a:cubicBezTo>
                <a:cubicBezTo>
                  <a:pt x="177" y="106"/>
                  <a:pt x="177" y="106"/>
                  <a:pt x="177" y="106"/>
                </a:cubicBezTo>
                <a:cubicBezTo>
                  <a:pt x="177" y="162"/>
                  <a:pt x="177" y="162"/>
                  <a:pt x="177" y="162"/>
                </a:cubicBezTo>
                <a:cubicBezTo>
                  <a:pt x="177" y="191"/>
                  <a:pt x="205" y="219"/>
                  <a:pt x="234" y="219"/>
                </a:cubicBezTo>
                <a:cubicBezTo>
                  <a:pt x="290" y="219"/>
                  <a:pt x="290" y="219"/>
                  <a:pt x="290" y="219"/>
                </a:cubicBezTo>
                <a:cubicBezTo>
                  <a:pt x="410" y="219"/>
                  <a:pt x="410" y="219"/>
                  <a:pt x="410" y="219"/>
                </a:cubicBezTo>
                <a:cubicBezTo>
                  <a:pt x="410" y="388"/>
                  <a:pt x="410" y="388"/>
                  <a:pt x="410" y="388"/>
                </a:cubicBezTo>
                <a:lnTo>
                  <a:pt x="410" y="438"/>
                </a:lnTo>
                <a:close/>
                <a:moveTo>
                  <a:pt x="234" y="191"/>
                </a:moveTo>
                <a:lnTo>
                  <a:pt x="234" y="191"/>
                </a:lnTo>
                <a:cubicBezTo>
                  <a:pt x="219" y="191"/>
                  <a:pt x="205" y="176"/>
                  <a:pt x="205" y="162"/>
                </a:cubicBezTo>
                <a:cubicBezTo>
                  <a:pt x="205" y="106"/>
                  <a:pt x="205" y="106"/>
                  <a:pt x="205" y="106"/>
                </a:cubicBezTo>
                <a:cubicBezTo>
                  <a:pt x="205" y="0"/>
                  <a:pt x="205" y="0"/>
                  <a:pt x="205" y="0"/>
                </a:cubicBezTo>
                <a:cubicBezTo>
                  <a:pt x="410" y="191"/>
                  <a:pt x="410" y="191"/>
                  <a:pt x="410" y="191"/>
                </a:cubicBezTo>
                <a:cubicBezTo>
                  <a:pt x="290" y="191"/>
                  <a:pt x="290" y="191"/>
                  <a:pt x="290" y="191"/>
                </a:cubicBezTo>
                <a:lnTo>
                  <a:pt x="234" y="19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9" name="Csoportba foglalás 68"/>
          <p:cNvGrpSpPr/>
          <p:nvPr/>
        </p:nvGrpSpPr>
        <p:grpSpPr>
          <a:xfrm>
            <a:off x="13200144" y="7794198"/>
            <a:ext cx="3131091" cy="4173813"/>
            <a:chOff x="2993507" y="7401091"/>
            <a:chExt cx="4035422" cy="1944316"/>
          </a:xfrm>
        </p:grpSpPr>
        <p:sp>
          <p:nvSpPr>
            <p:cNvPr id="73" name="Rectangle 4"/>
            <p:cNvSpPr/>
            <p:nvPr/>
          </p:nvSpPr>
          <p:spPr>
            <a:xfrm>
              <a:off x="2993507" y="7401091"/>
              <a:ext cx="4035422" cy="19443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74" name="Rectangle 6"/>
            <p:cNvSpPr/>
            <p:nvPr/>
          </p:nvSpPr>
          <p:spPr>
            <a:xfrm>
              <a:off x="3106615" y="7499282"/>
              <a:ext cx="3455323" cy="774218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8F2842"/>
                  </a:solidFill>
                </a:rPr>
                <a:t>Kiberbiztonsági felügyeleti díj megfizetése</a:t>
              </a:r>
            </a:p>
          </p:txBody>
        </p:sp>
      </p:grpSp>
      <p:grpSp>
        <p:nvGrpSpPr>
          <p:cNvPr id="75" name="Csoportba foglalás 74"/>
          <p:cNvGrpSpPr/>
          <p:nvPr/>
        </p:nvGrpSpPr>
        <p:grpSpPr>
          <a:xfrm>
            <a:off x="9939798" y="7817593"/>
            <a:ext cx="3131091" cy="4173813"/>
            <a:chOff x="2993507" y="7401091"/>
            <a:chExt cx="4035422" cy="1944316"/>
          </a:xfrm>
        </p:grpSpPr>
        <p:sp>
          <p:nvSpPr>
            <p:cNvPr id="82" name="Rectangle 4"/>
            <p:cNvSpPr/>
            <p:nvPr/>
          </p:nvSpPr>
          <p:spPr>
            <a:xfrm>
              <a:off x="2993507" y="7401091"/>
              <a:ext cx="4035422" cy="19443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93" name="Rectangle 6"/>
            <p:cNvSpPr/>
            <p:nvPr/>
          </p:nvSpPr>
          <p:spPr>
            <a:xfrm>
              <a:off x="3106615" y="7499282"/>
              <a:ext cx="3455323" cy="774218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8F2842"/>
                  </a:solidFill>
                </a:rPr>
                <a:t>Védelmi intézkedések alkalmazása</a:t>
              </a:r>
            </a:p>
          </p:txBody>
        </p:sp>
      </p:grpSp>
      <p:sp>
        <p:nvSpPr>
          <p:cNvPr id="97" name="Rectangle 41"/>
          <p:cNvSpPr/>
          <p:nvPr/>
        </p:nvSpPr>
        <p:spPr>
          <a:xfrm flipH="1">
            <a:off x="16362292" y="2881587"/>
            <a:ext cx="3334246" cy="430887"/>
          </a:xfrm>
          <a:prstGeom prst="rect">
            <a:avLst/>
          </a:prstGeom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</a:rPr>
              <a:t>2</a:t>
            </a:r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025. augusztus 31.</a:t>
            </a:r>
            <a:endParaRPr lang="en-US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8" name="Oval 7"/>
          <p:cNvSpPr>
            <a:spLocks noChangeArrowheads="1"/>
          </p:cNvSpPr>
          <p:nvPr/>
        </p:nvSpPr>
        <p:spPr bwMode="auto">
          <a:xfrm rot="5400000" flipH="1">
            <a:off x="16961358" y="3487861"/>
            <a:ext cx="1798843" cy="1796257"/>
          </a:xfrm>
          <a:prstGeom prst="ellipse">
            <a:avLst/>
          </a:prstGeom>
          <a:solidFill>
            <a:srgbClr val="C8AA78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99" name="Group 39"/>
          <p:cNvGrpSpPr/>
          <p:nvPr/>
        </p:nvGrpSpPr>
        <p:grpSpPr>
          <a:xfrm flipH="1">
            <a:off x="17062156" y="5125476"/>
            <a:ext cx="1597248" cy="750684"/>
            <a:chOff x="800522" y="3511138"/>
            <a:chExt cx="818296" cy="384588"/>
          </a:xfrm>
        </p:grpSpPr>
        <p:sp>
          <p:nvSpPr>
            <p:cNvPr id="100" name="Freeform 6"/>
            <p:cNvSpPr>
              <a:spLocks/>
            </p:cNvSpPr>
            <p:nvPr/>
          </p:nvSpPr>
          <p:spPr bwMode="auto">
            <a:xfrm>
              <a:off x="800522" y="3511138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101" name="Straight Connector 44"/>
            <p:cNvCxnSpPr/>
            <p:nvPr/>
          </p:nvCxnSpPr>
          <p:spPr>
            <a:xfrm flipV="1">
              <a:off x="1209670" y="3676650"/>
              <a:ext cx="0" cy="219076"/>
            </a:xfrm>
            <a:prstGeom prst="line">
              <a:avLst/>
            </a:pr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Lekerekített téglalap 1"/>
          <p:cNvSpPr/>
          <p:nvPr/>
        </p:nvSpPr>
        <p:spPr>
          <a:xfrm>
            <a:off x="19727595" y="2523744"/>
            <a:ext cx="3069154" cy="9125490"/>
          </a:xfrm>
          <a:prstGeom prst="round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79924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6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Rechteck 32"/>
          <p:cNvSpPr/>
          <p:nvPr/>
        </p:nvSpPr>
        <p:spPr>
          <a:xfrm>
            <a:off x="0" y="0"/>
            <a:ext cx="24377648" cy="2319928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Textfeld 26"/>
          <p:cNvSpPr txBox="1"/>
          <p:nvPr/>
        </p:nvSpPr>
        <p:spPr>
          <a:xfrm>
            <a:off x="493437" y="165507"/>
            <a:ext cx="2339077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Az audit lefolytatásának határideje, amennyiben </a:t>
            </a:r>
            <a:r>
              <a:rPr lang="hu-HU" sz="6600" b="1" dirty="0">
                <a:solidFill>
                  <a:schemeClr val="bg1"/>
                </a:solidFill>
                <a:latin typeface="Segoe UI" panose="020B0502040204020203" pitchFamily="34" charset="0"/>
              </a:rPr>
              <a:t>a </a:t>
            </a:r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szervezet 2025.01.01</a:t>
            </a:r>
            <a:r>
              <a:rPr lang="hu-HU" sz="6600" b="1" dirty="0">
                <a:solidFill>
                  <a:schemeClr val="bg1"/>
                </a:solidFill>
                <a:latin typeface="Segoe UI" panose="020B0502040204020203" pitchFamily="34" charset="0"/>
              </a:rPr>
              <a:t>. után kezdte meg működését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52" name="Pentagon 9"/>
          <p:cNvSpPr/>
          <p:nvPr/>
        </p:nvSpPr>
        <p:spPr>
          <a:xfrm>
            <a:off x="821471" y="5035150"/>
            <a:ext cx="22071275" cy="393646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99"/>
          </a:p>
        </p:txBody>
      </p:sp>
      <p:sp>
        <p:nvSpPr>
          <p:cNvPr id="53" name="Oval 7"/>
          <p:cNvSpPr>
            <a:spLocks noChangeArrowheads="1"/>
          </p:cNvSpPr>
          <p:nvPr/>
        </p:nvSpPr>
        <p:spPr bwMode="auto">
          <a:xfrm rot="16200000">
            <a:off x="5623563" y="3748014"/>
            <a:ext cx="1798843" cy="1796257"/>
          </a:xfrm>
          <a:prstGeom prst="ellipse">
            <a:avLst/>
          </a:prstGeom>
          <a:solidFill>
            <a:srgbClr val="C8AA78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/>
          </a:p>
        </p:txBody>
      </p:sp>
      <p:sp>
        <p:nvSpPr>
          <p:cNvPr id="54" name="Oval 7"/>
          <p:cNvSpPr>
            <a:spLocks noChangeArrowheads="1"/>
          </p:cNvSpPr>
          <p:nvPr/>
        </p:nvSpPr>
        <p:spPr bwMode="auto">
          <a:xfrm rot="5400000" flipH="1">
            <a:off x="11006465" y="3744425"/>
            <a:ext cx="1798843" cy="1796257"/>
          </a:xfrm>
          <a:prstGeom prst="ellipse">
            <a:avLst/>
          </a:prstGeom>
          <a:solidFill>
            <a:srgbClr val="C8AA78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/>
          </a:p>
        </p:txBody>
      </p:sp>
      <p:grpSp>
        <p:nvGrpSpPr>
          <p:cNvPr id="56" name="Group 17"/>
          <p:cNvGrpSpPr/>
          <p:nvPr/>
        </p:nvGrpSpPr>
        <p:grpSpPr>
          <a:xfrm>
            <a:off x="5724361" y="5393098"/>
            <a:ext cx="1597248" cy="601443"/>
            <a:chOff x="800521" y="3550399"/>
            <a:chExt cx="818296" cy="308129"/>
          </a:xfrm>
        </p:grpSpPr>
        <p:sp>
          <p:nvSpPr>
            <p:cNvPr id="57" name="Freeform 6"/>
            <p:cNvSpPr>
              <a:spLocks/>
            </p:cNvSpPr>
            <p:nvPr/>
          </p:nvSpPr>
          <p:spPr bwMode="auto">
            <a:xfrm>
              <a:off x="800521" y="3550399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58" name="Straight Connector 19"/>
            <p:cNvCxnSpPr>
              <a:endCxn id="57" idx="1"/>
            </p:cNvCxnSpPr>
            <p:nvPr/>
          </p:nvCxnSpPr>
          <p:spPr>
            <a:xfrm flipV="1">
              <a:off x="1209668" y="3715911"/>
              <a:ext cx="1" cy="142617"/>
            </a:xfrm>
            <a:prstGeom prst="line">
              <a:avLst/>
            </a:pr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39"/>
          <p:cNvGrpSpPr/>
          <p:nvPr/>
        </p:nvGrpSpPr>
        <p:grpSpPr>
          <a:xfrm flipH="1">
            <a:off x="11107263" y="5392537"/>
            <a:ext cx="1597248" cy="612531"/>
            <a:chOff x="800523" y="3559124"/>
            <a:chExt cx="818296" cy="313810"/>
          </a:xfrm>
        </p:grpSpPr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800523" y="3559124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61" name="Straight Connector 44"/>
            <p:cNvCxnSpPr>
              <a:endCxn id="60" idx="1"/>
            </p:cNvCxnSpPr>
            <p:nvPr/>
          </p:nvCxnSpPr>
          <p:spPr>
            <a:xfrm flipH="1" flipV="1">
              <a:off x="1209671" y="3724636"/>
              <a:ext cx="0" cy="148298"/>
            </a:xfrm>
            <a:prstGeom prst="line">
              <a:avLst/>
            </a:pr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Rectangle 22"/>
          <p:cNvSpPr/>
          <p:nvPr/>
        </p:nvSpPr>
        <p:spPr>
          <a:xfrm>
            <a:off x="4279035" y="2774523"/>
            <a:ext cx="4487895" cy="861774"/>
          </a:xfrm>
          <a:prstGeom prst="rect">
            <a:avLst/>
          </a:prstGeom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pPr algn="r"/>
            <a:r>
              <a:rPr lang="hu-HU" sz="2800" b="1" dirty="0">
                <a:solidFill>
                  <a:schemeClr val="bg2">
                    <a:lumMod val="25000"/>
                  </a:schemeClr>
                </a:solidFill>
              </a:rPr>
              <a:t>Kiberbiztonsági tv. hatálya</a:t>
            </a:r>
          </a:p>
          <a:p>
            <a:pPr algn="ctr"/>
            <a:r>
              <a:rPr lang="hu-HU" sz="2800" b="1" dirty="0">
                <a:solidFill>
                  <a:schemeClr val="bg2">
                    <a:lumMod val="25000"/>
                  </a:schemeClr>
                </a:solidFill>
              </a:rPr>
              <a:t> alá tartozás </a:t>
            </a:r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napja</a:t>
            </a:r>
            <a:endParaRPr lang="en-US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6" name="Rectangle 41"/>
          <p:cNvSpPr/>
          <p:nvPr/>
        </p:nvSpPr>
        <p:spPr>
          <a:xfrm flipH="1">
            <a:off x="10011221" y="2790021"/>
            <a:ext cx="3832396" cy="861774"/>
          </a:xfrm>
          <a:prstGeom prst="rect">
            <a:avLst/>
          </a:prstGeom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Nyilvántartásba vételt </a:t>
            </a:r>
            <a:endParaRPr lang="hu-HU" sz="2800" b="1" dirty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hu-HU" sz="2800" b="1" dirty="0">
                <a:solidFill>
                  <a:schemeClr val="bg2">
                    <a:lumMod val="25000"/>
                  </a:schemeClr>
                </a:solidFill>
              </a:rPr>
              <a:t>követő </a:t>
            </a:r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30 nap</a:t>
            </a:r>
            <a:endParaRPr lang="hu-HU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8" name="Oval 7"/>
          <p:cNvSpPr>
            <a:spLocks noChangeArrowheads="1"/>
          </p:cNvSpPr>
          <p:nvPr/>
        </p:nvSpPr>
        <p:spPr bwMode="auto">
          <a:xfrm rot="5400000" flipH="1">
            <a:off x="19738951" y="3689037"/>
            <a:ext cx="1798843" cy="1796257"/>
          </a:xfrm>
          <a:prstGeom prst="ellipse">
            <a:avLst/>
          </a:prstGeom>
          <a:solidFill>
            <a:srgbClr val="C8AA78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39" name="Group 39"/>
          <p:cNvGrpSpPr/>
          <p:nvPr/>
        </p:nvGrpSpPr>
        <p:grpSpPr>
          <a:xfrm flipH="1">
            <a:off x="19851008" y="5342809"/>
            <a:ext cx="1597248" cy="648473"/>
            <a:chOff x="800522" y="3511138"/>
            <a:chExt cx="818296" cy="332223"/>
          </a:xfrm>
        </p:grpSpPr>
        <p:sp>
          <p:nvSpPr>
            <p:cNvPr id="40" name="Freeform 6"/>
            <p:cNvSpPr>
              <a:spLocks/>
            </p:cNvSpPr>
            <p:nvPr/>
          </p:nvSpPr>
          <p:spPr bwMode="auto">
            <a:xfrm>
              <a:off x="800522" y="3511138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41" name="Straight Connector 44"/>
            <p:cNvCxnSpPr/>
            <p:nvPr/>
          </p:nvCxnSpPr>
          <p:spPr>
            <a:xfrm flipH="1" flipV="1">
              <a:off x="1209670" y="3676650"/>
              <a:ext cx="1" cy="166711"/>
            </a:xfrm>
            <a:prstGeom prst="line">
              <a:avLst/>
            </a:pr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/>
          <p:cNvSpPr/>
          <p:nvPr/>
        </p:nvSpPr>
        <p:spPr>
          <a:xfrm flipH="1">
            <a:off x="18764743" y="2846480"/>
            <a:ext cx="3832396" cy="861774"/>
          </a:xfrm>
          <a:prstGeom prst="rect">
            <a:avLst/>
          </a:prstGeom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Nyilvántartásba vételt </a:t>
            </a:r>
          </a:p>
          <a:p>
            <a:pPr algn="ctr"/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követő 2 éven belül</a:t>
            </a:r>
            <a:endParaRPr lang="en-US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5" name="Rectangle 5"/>
          <p:cNvSpPr/>
          <p:nvPr/>
        </p:nvSpPr>
        <p:spPr>
          <a:xfrm>
            <a:off x="761967" y="6049558"/>
            <a:ext cx="2527333" cy="16387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b="1" dirty="0" smtClean="0">
                <a:solidFill>
                  <a:schemeClr val="bg1"/>
                </a:solidFill>
              </a:rPr>
              <a:t>SZTFH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6" name="Rectangle 5"/>
          <p:cNvSpPr/>
          <p:nvPr/>
        </p:nvSpPr>
        <p:spPr>
          <a:xfrm>
            <a:off x="761966" y="7890969"/>
            <a:ext cx="2527333" cy="4149346"/>
          </a:xfrm>
          <a:prstGeom prst="rect">
            <a:avLst/>
          </a:prstGeom>
          <a:solidFill>
            <a:srgbClr val="8F28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b="1" dirty="0" smtClean="0">
                <a:solidFill>
                  <a:schemeClr val="bg1"/>
                </a:solidFill>
              </a:rPr>
              <a:t>Érintett szervezet</a:t>
            </a:r>
            <a:endParaRPr lang="en-US" sz="2800" b="1" dirty="0">
              <a:solidFill>
                <a:schemeClr val="bg1"/>
              </a:solidFill>
            </a:endParaRPr>
          </a:p>
        </p:txBody>
      </p:sp>
      <p:grpSp>
        <p:nvGrpSpPr>
          <p:cNvPr id="47" name="Csoportba foglalás 46"/>
          <p:cNvGrpSpPr/>
          <p:nvPr/>
        </p:nvGrpSpPr>
        <p:grpSpPr>
          <a:xfrm>
            <a:off x="3434503" y="6037308"/>
            <a:ext cx="6271127" cy="1650974"/>
            <a:chOff x="1433151" y="7680851"/>
            <a:chExt cx="8389682" cy="773619"/>
          </a:xfrm>
        </p:grpSpPr>
        <p:sp>
          <p:nvSpPr>
            <p:cNvPr id="76" name="Rectangle 4"/>
            <p:cNvSpPr/>
            <p:nvPr/>
          </p:nvSpPr>
          <p:spPr>
            <a:xfrm>
              <a:off x="1433151" y="7680851"/>
              <a:ext cx="8389682" cy="7736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77" name="Rectangle 6"/>
            <p:cNvSpPr/>
            <p:nvPr/>
          </p:nvSpPr>
          <p:spPr>
            <a:xfrm>
              <a:off x="1748806" y="7804707"/>
              <a:ext cx="8074027" cy="486950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>
                  <a:solidFill>
                    <a:srgbClr val="002060"/>
                  </a:solidFill>
                </a:rPr>
                <a:t>Érintett szervezetek nyilvántartásba </a:t>
              </a:r>
              <a:r>
                <a:rPr lang="hu-HU" sz="2400" b="1" dirty="0" smtClean="0">
                  <a:solidFill>
                    <a:srgbClr val="002060"/>
                  </a:solidFill>
                </a:rPr>
                <a:t>vétele</a:t>
              </a:r>
              <a:endParaRPr lang="hu-HU" sz="24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78" name="Csoportba foglalás 77"/>
          <p:cNvGrpSpPr/>
          <p:nvPr/>
        </p:nvGrpSpPr>
        <p:grpSpPr>
          <a:xfrm>
            <a:off x="3434505" y="7771248"/>
            <a:ext cx="6376038" cy="4269071"/>
            <a:chOff x="1433152" y="7331010"/>
            <a:chExt cx="9091705" cy="2000415"/>
          </a:xfrm>
        </p:grpSpPr>
        <p:sp>
          <p:nvSpPr>
            <p:cNvPr id="79" name="Rectangle 4"/>
            <p:cNvSpPr/>
            <p:nvPr/>
          </p:nvSpPr>
          <p:spPr>
            <a:xfrm>
              <a:off x="1433152" y="7387110"/>
              <a:ext cx="8942107" cy="19443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81" name="Rectangle 6"/>
            <p:cNvSpPr/>
            <p:nvPr/>
          </p:nvSpPr>
          <p:spPr>
            <a:xfrm>
              <a:off x="1769589" y="7331010"/>
              <a:ext cx="8755268" cy="181715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8F2842"/>
                  </a:solidFill>
                </a:rPr>
                <a:t>Önazonosítás, nyilvántartásba vételre bejelentkezés 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8F2842"/>
                  </a:solidFill>
                </a:rPr>
                <a:t>Szervezet EIR-jeinek azonosítása, biztonsági osztályba sorolás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8F2842"/>
                  </a:solidFill>
                </a:rPr>
                <a:t>Elektronikus </a:t>
              </a:r>
              <a:r>
                <a:rPr lang="hu-HU" sz="2400" b="1" dirty="0">
                  <a:solidFill>
                    <a:srgbClr val="8F2842"/>
                  </a:solidFill>
                </a:rPr>
                <a:t>információs rendszerek biztonságáért felelős </a:t>
              </a:r>
              <a:r>
                <a:rPr lang="hu-HU" sz="2400" b="1" dirty="0" smtClean="0">
                  <a:solidFill>
                    <a:srgbClr val="8F2842"/>
                  </a:solidFill>
                </a:rPr>
                <a:t>személy feladatköre és kijelölése</a:t>
              </a:r>
              <a:endParaRPr lang="hu-HU" sz="2400" b="1" dirty="0">
                <a:solidFill>
                  <a:srgbClr val="8F2842"/>
                </a:solidFill>
              </a:endParaRPr>
            </a:p>
          </p:txBody>
        </p:sp>
      </p:grpSp>
      <p:grpSp>
        <p:nvGrpSpPr>
          <p:cNvPr id="83" name="Csoportba foglalás 82"/>
          <p:cNvGrpSpPr/>
          <p:nvPr/>
        </p:nvGrpSpPr>
        <p:grpSpPr>
          <a:xfrm>
            <a:off x="9865985" y="6062853"/>
            <a:ext cx="12801509" cy="1625424"/>
            <a:chOff x="2993508" y="7706801"/>
            <a:chExt cx="6532822" cy="761647"/>
          </a:xfrm>
        </p:grpSpPr>
        <p:sp>
          <p:nvSpPr>
            <p:cNvPr id="84" name="Rectangle 4"/>
            <p:cNvSpPr/>
            <p:nvPr/>
          </p:nvSpPr>
          <p:spPr>
            <a:xfrm>
              <a:off x="2993508" y="7706801"/>
              <a:ext cx="6532822" cy="76164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85" name="Rectangle 6"/>
            <p:cNvSpPr/>
            <p:nvPr/>
          </p:nvSpPr>
          <p:spPr>
            <a:xfrm>
              <a:off x="5205837" y="7807128"/>
              <a:ext cx="2198779" cy="51918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>
                  <a:solidFill>
                    <a:srgbClr val="002060"/>
                  </a:solidFill>
                </a:rPr>
                <a:t>Felügyeleti </a:t>
              </a:r>
              <a:r>
                <a:rPr lang="hu-HU" sz="2400" b="1" dirty="0" smtClean="0">
                  <a:solidFill>
                    <a:srgbClr val="002060"/>
                  </a:solidFill>
                </a:rPr>
                <a:t>tevékenység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002060"/>
                  </a:solidFill>
                </a:rPr>
                <a:t>Ellenőrzési tevékenység</a:t>
              </a:r>
              <a:endParaRPr lang="hu-HU" sz="24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87" name="Rectangle 4"/>
          <p:cNvSpPr/>
          <p:nvPr/>
        </p:nvSpPr>
        <p:spPr>
          <a:xfrm>
            <a:off x="9865985" y="7890968"/>
            <a:ext cx="4378060" cy="41493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grpSp>
        <p:nvGrpSpPr>
          <p:cNvPr id="89" name="Csoportba foglalás 88"/>
          <p:cNvGrpSpPr/>
          <p:nvPr/>
        </p:nvGrpSpPr>
        <p:grpSpPr>
          <a:xfrm>
            <a:off x="18619634" y="7876838"/>
            <a:ext cx="4047859" cy="4149348"/>
            <a:chOff x="2993507" y="7401091"/>
            <a:chExt cx="4035422" cy="1944316"/>
          </a:xfrm>
        </p:grpSpPr>
        <p:sp>
          <p:nvSpPr>
            <p:cNvPr id="90" name="Rectangle 4"/>
            <p:cNvSpPr/>
            <p:nvPr/>
          </p:nvSpPr>
          <p:spPr>
            <a:xfrm>
              <a:off x="2993507" y="7401091"/>
              <a:ext cx="4035422" cy="19443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91" name="Rectangle 6"/>
            <p:cNvSpPr/>
            <p:nvPr/>
          </p:nvSpPr>
          <p:spPr>
            <a:xfrm>
              <a:off x="3106616" y="7496999"/>
              <a:ext cx="3455323" cy="778782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8F2842"/>
                  </a:solidFill>
                </a:rPr>
                <a:t>Első kiberbiztonsági audit lefolytatásának határideje</a:t>
              </a:r>
            </a:p>
          </p:txBody>
        </p:sp>
      </p:grpSp>
      <p:grpSp>
        <p:nvGrpSpPr>
          <p:cNvPr id="50" name="Csoportba foglalás 49"/>
          <p:cNvGrpSpPr/>
          <p:nvPr/>
        </p:nvGrpSpPr>
        <p:grpSpPr>
          <a:xfrm>
            <a:off x="10124123" y="7890968"/>
            <a:ext cx="8328136" cy="4149348"/>
            <a:chOff x="-1273619" y="7401091"/>
            <a:chExt cx="8302548" cy="1944316"/>
          </a:xfrm>
        </p:grpSpPr>
        <p:sp>
          <p:nvSpPr>
            <p:cNvPr id="51" name="Rectangle 4"/>
            <p:cNvSpPr/>
            <p:nvPr/>
          </p:nvSpPr>
          <p:spPr>
            <a:xfrm>
              <a:off x="2993507" y="7401091"/>
              <a:ext cx="4035422" cy="19443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55" name="Rectangle 6"/>
            <p:cNvSpPr/>
            <p:nvPr/>
          </p:nvSpPr>
          <p:spPr>
            <a:xfrm>
              <a:off x="-1273619" y="7474788"/>
              <a:ext cx="3455323" cy="1297971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8F2842"/>
                  </a:solidFill>
                </a:rPr>
                <a:t>Kiberbiztonsági felügyeleti díj megfizetése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hu-HU" sz="2400" b="1" dirty="0">
                <a:solidFill>
                  <a:srgbClr val="8F2842"/>
                </a:solidFill>
              </a:endParaRP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hu-HU" sz="2400" b="1" dirty="0" smtClean="0">
                <a:solidFill>
                  <a:srgbClr val="8F2842"/>
                </a:solidFill>
              </a:endParaRPr>
            </a:p>
          </p:txBody>
        </p:sp>
      </p:grpSp>
      <p:sp>
        <p:nvSpPr>
          <p:cNvPr id="62" name="Oval 7"/>
          <p:cNvSpPr>
            <a:spLocks noChangeArrowheads="1"/>
          </p:cNvSpPr>
          <p:nvPr/>
        </p:nvSpPr>
        <p:spPr bwMode="auto">
          <a:xfrm rot="5400000" flipH="1">
            <a:off x="15466558" y="3744425"/>
            <a:ext cx="1798843" cy="1796257"/>
          </a:xfrm>
          <a:prstGeom prst="ellipse">
            <a:avLst/>
          </a:prstGeom>
          <a:solidFill>
            <a:srgbClr val="C8AA78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63" name="Group 39"/>
          <p:cNvGrpSpPr/>
          <p:nvPr/>
        </p:nvGrpSpPr>
        <p:grpSpPr>
          <a:xfrm flipH="1">
            <a:off x="15559452" y="5392534"/>
            <a:ext cx="1597248" cy="601444"/>
            <a:chOff x="800522" y="3511138"/>
            <a:chExt cx="818296" cy="308130"/>
          </a:xfrm>
        </p:grpSpPr>
        <p:sp>
          <p:nvSpPr>
            <p:cNvPr id="64" name="Freeform 6"/>
            <p:cNvSpPr>
              <a:spLocks/>
            </p:cNvSpPr>
            <p:nvPr/>
          </p:nvSpPr>
          <p:spPr bwMode="auto">
            <a:xfrm>
              <a:off x="800522" y="3511138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67" name="Straight Connector 44"/>
            <p:cNvCxnSpPr/>
            <p:nvPr/>
          </p:nvCxnSpPr>
          <p:spPr>
            <a:xfrm flipV="1">
              <a:off x="1205621" y="3676650"/>
              <a:ext cx="4049" cy="142618"/>
            </a:xfrm>
            <a:prstGeom prst="line">
              <a:avLst/>
            </a:pr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41"/>
          <p:cNvSpPr/>
          <p:nvPr/>
        </p:nvSpPr>
        <p:spPr>
          <a:xfrm flipH="1">
            <a:off x="14512131" y="2825970"/>
            <a:ext cx="3832396" cy="861774"/>
          </a:xfrm>
          <a:prstGeom prst="rect">
            <a:avLst/>
          </a:prstGeom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Nyilvántartásba </a:t>
            </a:r>
            <a:r>
              <a:rPr lang="hu-HU" sz="2800" b="1" dirty="0">
                <a:solidFill>
                  <a:schemeClr val="bg2">
                    <a:lumMod val="25000"/>
                  </a:schemeClr>
                </a:solidFill>
              </a:rPr>
              <a:t>vételt </a:t>
            </a:r>
          </a:p>
          <a:p>
            <a:pPr algn="ctr"/>
            <a:r>
              <a:rPr lang="hu-HU" sz="2800" b="1" dirty="0">
                <a:solidFill>
                  <a:schemeClr val="bg2">
                    <a:lumMod val="25000"/>
                  </a:schemeClr>
                </a:solidFill>
              </a:rPr>
              <a:t>követő </a:t>
            </a:r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120 nap</a:t>
            </a:r>
            <a:endParaRPr lang="en-US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0" name="Shape 2531"/>
          <p:cNvSpPr/>
          <p:nvPr/>
        </p:nvSpPr>
        <p:spPr>
          <a:xfrm>
            <a:off x="6188656" y="4213507"/>
            <a:ext cx="668655" cy="8348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00" y="19636"/>
                </a:moveTo>
                <a:cubicBezTo>
                  <a:pt x="20400" y="20179"/>
                  <a:pt x="19862" y="20618"/>
                  <a:pt x="19200" y="20618"/>
                </a:cubicBezTo>
                <a:lnTo>
                  <a:pt x="7200" y="20618"/>
                </a:lnTo>
                <a:lnTo>
                  <a:pt x="7200" y="982"/>
                </a:lnTo>
                <a:lnTo>
                  <a:pt x="19200" y="982"/>
                </a:lnTo>
                <a:cubicBezTo>
                  <a:pt x="19862" y="982"/>
                  <a:pt x="20400" y="1422"/>
                  <a:pt x="20400" y="1964"/>
                </a:cubicBezTo>
                <a:cubicBezTo>
                  <a:pt x="20400" y="1964"/>
                  <a:pt x="20400" y="19636"/>
                  <a:pt x="20400" y="19636"/>
                </a:cubicBezTo>
                <a:close/>
                <a:moveTo>
                  <a:pt x="6000" y="20618"/>
                </a:moveTo>
                <a:lnTo>
                  <a:pt x="3600" y="20618"/>
                </a:lnTo>
                <a:cubicBezTo>
                  <a:pt x="2937" y="20618"/>
                  <a:pt x="2400" y="20179"/>
                  <a:pt x="2400" y="19636"/>
                </a:cubicBezTo>
                <a:lnTo>
                  <a:pt x="2400" y="18655"/>
                </a:lnTo>
                <a:lnTo>
                  <a:pt x="3000" y="18655"/>
                </a:lnTo>
                <a:cubicBezTo>
                  <a:pt x="3332" y="18655"/>
                  <a:pt x="3600" y="18435"/>
                  <a:pt x="3600" y="18164"/>
                </a:cubicBezTo>
                <a:cubicBezTo>
                  <a:pt x="3600" y="17893"/>
                  <a:pt x="3332" y="17673"/>
                  <a:pt x="3000" y="17673"/>
                </a:cubicBezTo>
                <a:lnTo>
                  <a:pt x="2400" y="17673"/>
                </a:lnTo>
                <a:lnTo>
                  <a:pt x="2400" y="15709"/>
                </a:lnTo>
                <a:lnTo>
                  <a:pt x="3000" y="15709"/>
                </a:lnTo>
                <a:cubicBezTo>
                  <a:pt x="3332" y="15709"/>
                  <a:pt x="3600" y="15490"/>
                  <a:pt x="3600" y="15218"/>
                </a:cubicBezTo>
                <a:cubicBezTo>
                  <a:pt x="3600" y="14947"/>
                  <a:pt x="3332" y="14727"/>
                  <a:pt x="3000" y="14727"/>
                </a:cubicBezTo>
                <a:lnTo>
                  <a:pt x="2400" y="14727"/>
                </a:lnTo>
                <a:lnTo>
                  <a:pt x="2400" y="12764"/>
                </a:lnTo>
                <a:lnTo>
                  <a:pt x="3000" y="12764"/>
                </a:lnTo>
                <a:cubicBezTo>
                  <a:pt x="3332" y="12764"/>
                  <a:pt x="3600" y="12544"/>
                  <a:pt x="3600" y="12273"/>
                </a:cubicBezTo>
                <a:cubicBezTo>
                  <a:pt x="3600" y="12002"/>
                  <a:pt x="3332" y="11782"/>
                  <a:pt x="3000" y="11782"/>
                </a:cubicBezTo>
                <a:lnTo>
                  <a:pt x="2400" y="11782"/>
                </a:lnTo>
                <a:lnTo>
                  <a:pt x="2400" y="9818"/>
                </a:lnTo>
                <a:lnTo>
                  <a:pt x="3000" y="9818"/>
                </a:lnTo>
                <a:cubicBezTo>
                  <a:pt x="3332" y="9818"/>
                  <a:pt x="3600" y="9599"/>
                  <a:pt x="3600" y="9327"/>
                </a:cubicBezTo>
                <a:cubicBezTo>
                  <a:pt x="3600" y="9056"/>
                  <a:pt x="3332" y="8836"/>
                  <a:pt x="3000" y="8836"/>
                </a:cubicBezTo>
                <a:lnTo>
                  <a:pt x="2400" y="8836"/>
                </a:lnTo>
                <a:lnTo>
                  <a:pt x="2400" y="6873"/>
                </a:lnTo>
                <a:lnTo>
                  <a:pt x="3000" y="6873"/>
                </a:lnTo>
                <a:cubicBezTo>
                  <a:pt x="3332" y="6873"/>
                  <a:pt x="3600" y="6653"/>
                  <a:pt x="3600" y="6382"/>
                </a:cubicBezTo>
                <a:cubicBezTo>
                  <a:pt x="3600" y="6111"/>
                  <a:pt x="3332" y="5891"/>
                  <a:pt x="3000" y="5891"/>
                </a:cubicBezTo>
                <a:lnTo>
                  <a:pt x="2400" y="5891"/>
                </a:lnTo>
                <a:lnTo>
                  <a:pt x="2400" y="3927"/>
                </a:lnTo>
                <a:lnTo>
                  <a:pt x="3000" y="3927"/>
                </a:lnTo>
                <a:cubicBezTo>
                  <a:pt x="3332" y="3927"/>
                  <a:pt x="3600" y="3708"/>
                  <a:pt x="3600" y="3436"/>
                </a:cubicBezTo>
                <a:cubicBezTo>
                  <a:pt x="3600" y="3166"/>
                  <a:pt x="3332" y="2945"/>
                  <a:pt x="3000" y="2945"/>
                </a:cubicBezTo>
                <a:lnTo>
                  <a:pt x="2400" y="2945"/>
                </a:lnTo>
                <a:lnTo>
                  <a:pt x="2400" y="1964"/>
                </a:lnTo>
                <a:cubicBezTo>
                  <a:pt x="2400" y="1422"/>
                  <a:pt x="2937" y="982"/>
                  <a:pt x="3600" y="982"/>
                </a:cubicBezTo>
                <a:lnTo>
                  <a:pt x="6000" y="982"/>
                </a:lnTo>
                <a:cubicBezTo>
                  <a:pt x="6000" y="982"/>
                  <a:pt x="6000" y="20618"/>
                  <a:pt x="6000" y="20618"/>
                </a:cubicBezTo>
                <a:close/>
                <a:moveTo>
                  <a:pt x="19200" y="0"/>
                </a:moveTo>
                <a:lnTo>
                  <a:pt x="3600" y="0"/>
                </a:lnTo>
                <a:cubicBezTo>
                  <a:pt x="2275" y="0"/>
                  <a:pt x="1200" y="879"/>
                  <a:pt x="1200" y="1964"/>
                </a:cubicBezTo>
                <a:lnTo>
                  <a:pt x="1200" y="2945"/>
                </a:lnTo>
                <a:lnTo>
                  <a:pt x="600" y="2945"/>
                </a:lnTo>
                <a:cubicBezTo>
                  <a:pt x="268" y="2945"/>
                  <a:pt x="0" y="3166"/>
                  <a:pt x="0" y="3436"/>
                </a:cubicBezTo>
                <a:cubicBezTo>
                  <a:pt x="0" y="3708"/>
                  <a:pt x="268" y="3927"/>
                  <a:pt x="600" y="3927"/>
                </a:cubicBezTo>
                <a:lnTo>
                  <a:pt x="1200" y="3927"/>
                </a:lnTo>
                <a:lnTo>
                  <a:pt x="1200" y="5891"/>
                </a:lnTo>
                <a:lnTo>
                  <a:pt x="600" y="5891"/>
                </a:lnTo>
                <a:cubicBezTo>
                  <a:pt x="268" y="5891"/>
                  <a:pt x="0" y="6111"/>
                  <a:pt x="0" y="6382"/>
                </a:cubicBezTo>
                <a:cubicBezTo>
                  <a:pt x="0" y="6653"/>
                  <a:pt x="268" y="6873"/>
                  <a:pt x="600" y="6873"/>
                </a:cubicBezTo>
                <a:lnTo>
                  <a:pt x="1200" y="6873"/>
                </a:lnTo>
                <a:lnTo>
                  <a:pt x="1200" y="8836"/>
                </a:lnTo>
                <a:lnTo>
                  <a:pt x="600" y="8836"/>
                </a:lnTo>
                <a:cubicBezTo>
                  <a:pt x="268" y="8836"/>
                  <a:pt x="0" y="9056"/>
                  <a:pt x="0" y="9327"/>
                </a:cubicBezTo>
                <a:cubicBezTo>
                  <a:pt x="0" y="9599"/>
                  <a:pt x="268" y="9818"/>
                  <a:pt x="600" y="9818"/>
                </a:cubicBezTo>
                <a:lnTo>
                  <a:pt x="1200" y="9818"/>
                </a:lnTo>
                <a:lnTo>
                  <a:pt x="1200" y="11782"/>
                </a:lnTo>
                <a:lnTo>
                  <a:pt x="600" y="11782"/>
                </a:lnTo>
                <a:cubicBezTo>
                  <a:pt x="268" y="11782"/>
                  <a:pt x="0" y="12002"/>
                  <a:pt x="0" y="12273"/>
                </a:cubicBezTo>
                <a:cubicBezTo>
                  <a:pt x="0" y="12544"/>
                  <a:pt x="268" y="12764"/>
                  <a:pt x="600" y="12764"/>
                </a:cubicBezTo>
                <a:lnTo>
                  <a:pt x="1200" y="12764"/>
                </a:lnTo>
                <a:lnTo>
                  <a:pt x="1200" y="14727"/>
                </a:lnTo>
                <a:lnTo>
                  <a:pt x="600" y="14727"/>
                </a:lnTo>
                <a:cubicBezTo>
                  <a:pt x="268" y="14727"/>
                  <a:pt x="0" y="14947"/>
                  <a:pt x="0" y="15218"/>
                </a:cubicBezTo>
                <a:cubicBezTo>
                  <a:pt x="0" y="15490"/>
                  <a:pt x="268" y="15709"/>
                  <a:pt x="600" y="15709"/>
                </a:cubicBezTo>
                <a:lnTo>
                  <a:pt x="1200" y="15709"/>
                </a:lnTo>
                <a:lnTo>
                  <a:pt x="1200" y="17673"/>
                </a:lnTo>
                <a:lnTo>
                  <a:pt x="600" y="17673"/>
                </a:lnTo>
                <a:cubicBezTo>
                  <a:pt x="268" y="17673"/>
                  <a:pt x="0" y="17893"/>
                  <a:pt x="0" y="18164"/>
                </a:cubicBezTo>
                <a:cubicBezTo>
                  <a:pt x="0" y="18435"/>
                  <a:pt x="268" y="18655"/>
                  <a:pt x="600" y="18655"/>
                </a:cubicBezTo>
                <a:lnTo>
                  <a:pt x="1200" y="18655"/>
                </a:lnTo>
                <a:lnTo>
                  <a:pt x="1200" y="19636"/>
                </a:lnTo>
                <a:cubicBezTo>
                  <a:pt x="1200" y="20721"/>
                  <a:pt x="2275" y="21600"/>
                  <a:pt x="3600" y="21600"/>
                </a:cubicBezTo>
                <a:lnTo>
                  <a:pt x="19200" y="21600"/>
                </a:lnTo>
                <a:cubicBezTo>
                  <a:pt x="20525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525" y="0"/>
                  <a:pt x="19200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pic>
        <p:nvPicPr>
          <p:cNvPr id="71" name="Kép 70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4466" y="4176118"/>
            <a:ext cx="745907" cy="932384"/>
          </a:xfrm>
          <a:prstGeom prst="rect">
            <a:avLst/>
          </a:prstGeom>
        </p:spPr>
      </p:pic>
      <p:sp>
        <p:nvSpPr>
          <p:cNvPr id="72" name="Shape 2532"/>
          <p:cNvSpPr/>
          <p:nvPr/>
        </p:nvSpPr>
        <p:spPr>
          <a:xfrm>
            <a:off x="16063142" y="4243822"/>
            <a:ext cx="605674" cy="7750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00" y="5891"/>
                </a:moveTo>
                <a:lnTo>
                  <a:pt x="14400" y="982"/>
                </a:lnTo>
                <a:lnTo>
                  <a:pt x="15000" y="982"/>
                </a:lnTo>
                <a:lnTo>
                  <a:pt x="20400" y="5891"/>
                </a:lnTo>
                <a:cubicBezTo>
                  <a:pt x="20400" y="5891"/>
                  <a:pt x="14400" y="5891"/>
                  <a:pt x="14400" y="5891"/>
                </a:cubicBezTo>
                <a:close/>
                <a:moveTo>
                  <a:pt x="20400" y="19636"/>
                </a:moveTo>
                <a:cubicBezTo>
                  <a:pt x="20400" y="20179"/>
                  <a:pt x="19862" y="20618"/>
                  <a:pt x="19200" y="20618"/>
                </a:cubicBezTo>
                <a:lnTo>
                  <a:pt x="2400" y="20618"/>
                </a:lnTo>
                <a:cubicBezTo>
                  <a:pt x="1737" y="20618"/>
                  <a:pt x="1200" y="20179"/>
                  <a:pt x="1200" y="19636"/>
                </a:cubicBezTo>
                <a:lnTo>
                  <a:pt x="1200" y="1964"/>
                </a:lnTo>
                <a:cubicBezTo>
                  <a:pt x="1200" y="1422"/>
                  <a:pt x="1737" y="982"/>
                  <a:pt x="2400" y="982"/>
                </a:cubicBezTo>
                <a:lnTo>
                  <a:pt x="13200" y="982"/>
                </a:lnTo>
                <a:lnTo>
                  <a:pt x="13200" y="5891"/>
                </a:lnTo>
                <a:cubicBezTo>
                  <a:pt x="13200" y="6433"/>
                  <a:pt x="13738" y="6873"/>
                  <a:pt x="14400" y="6873"/>
                </a:cubicBezTo>
                <a:lnTo>
                  <a:pt x="20400" y="6873"/>
                </a:lnTo>
                <a:cubicBezTo>
                  <a:pt x="20400" y="6873"/>
                  <a:pt x="20400" y="19636"/>
                  <a:pt x="20400" y="19636"/>
                </a:cubicBezTo>
                <a:close/>
                <a:moveTo>
                  <a:pt x="15600" y="0"/>
                </a:moveTo>
                <a:lnTo>
                  <a:pt x="2400" y="0"/>
                </a:lnTo>
                <a:cubicBezTo>
                  <a:pt x="1075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075" y="21600"/>
                  <a:pt x="2400" y="21600"/>
                </a:cubicBezTo>
                <a:lnTo>
                  <a:pt x="19200" y="21600"/>
                </a:lnTo>
                <a:cubicBezTo>
                  <a:pt x="20525" y="21600"/>
                  <a:pt x="21600" y="20721"/>
                  <a:pt x="21600" y="19636"/>
                </a:cubicBezTo>
                <a:lnTo>
                  <a:pt x="21600" y="5400"/>
                </a:lnTo>
                <a:cubicBezTo>
                  <a:pt x="21600" y="5400"/>
                  <a:pt x="15600" y="0"/>
                  <a:pt x="15600" y="0"/>
                </a:cubicBezTo>
                <a:close/>
                <a:moveTo>
                  <a:pt x="4800" y="8836"/>
                </a:moveTo>
                <a:cubicBezTo>
                  <a:pt x="4800" y="9108"/>
                  <a:pt x="5068" y="9327"/>
                  <a:pt x="5400" y="9327"/>
                </a:cubicBezTo>
                <a:lnTo>
                  <a:pt x="16200" y="9327"/>
                </a:lnTo>
                <a:cubicBezTo>
                  <a:pt x="16532" y="9327"/>
                  <a:pt x="16800" y="9108"/>
                  <a:pt x="16800" y="8836"/>
                </a:cubicBezTo>
                <a:cubicBezTo>
                  <a:pt x="16800" y="8566"/>
                  <a:pt x="16532" y="8345"/>
                  <a:pt x="16200" y="8345"/>
                </a:cubicBezTo>
                <a:lnTo>
                  <a:pt x="5400" y="8345"/>
                </a:lnTo>
                <a:cubicBezTo>
                  <a:pt x="5068" y="8345"/>
                  <a:pt x="4800" y="8566"/>
                  <a:pt x="4800" y="8836"/>
                </a:cubicBezTo>
                <a:moveTo>
                  <a:pt x="16200" y="12273"/>
                </a:moveTo>
                <a:lnTo>
                  <a:pt x="5400" y="12273"/>
                </a:lnTo>
                <a:cubicBezTo>
                  <a:pt x="5068" y="12273"/>
                  <a:pt x="4800" y="12493"/>
                  <a:pt x="4800" y="12764"/>
                </a:cubicBezTo>
                <a:cubicBezTo>
                  <a:pt x="4800" y="13035"/>
                  <a:pt x="5068" y="13255"/>
                  <a:pt x="5400" y="13255"/>
                </a:cubicBezTo>
                <a:lnTo>
                  <a:pt x="16200" y="13255"/>
                </a:lnTo>
                <a:cubicBezTo>
                  <a:pt x="16532" y="13255"/>
                  <a:pt x="16800" y="13035"/>
                  <a:pt x="16800" y="12764"/>
                </a:cubicBezTo>
                <a:cubicBezTo>
                  <a:pt x="16800" y="12493"/>
                  <a:pt x="16532" y="12273"/>
                  <a:pt x="16200" y="12273"/>
                </a:cubicBezTo>
                <a:moveTo>
                  <a:pt x="5400" y="5400"/>
                </a:moveTo>
                <a:lnTo>
                  <a:pt x="8400" y="5400"/>
                </a:lnTo>
                <a:cubicBezTo>
                  <a:pt x="8732" y="5400"/>
                  <a:pt x="9000" y="5181"/>
                  <a:pt x="9000" y="4909"/>
                </a:cubicBezTo>
                <a:cubicBezTo>
                  <a:pt x="9000" y="4638"/>
                  <a:pt x="8732" y="4418"/>
                  <a:pt x="8400" y="4418"/>
                </a:cubicBezTo>
                <a:lnTo>
                  <a:pt x="5400" y="4418"/>
                </a:lnTo>
                <a:cubicBezTo>
                  <a:pt x="5068" y="4418"/>
                  <a:pt x="4800" y="4638"/>
                  <a:pt x="4800" y="4909"/>
                </a:cubicBezTo>
                <a:cubicBezTo>
                  <a:pt x="4800" y="5181"/>
                  <a:pt x="5068" y="5400"/>
                  <a:pt x="5400" y="5400"/>
                </a:cubicBezTo>
                <a:moveTo>
                  <a:pt x="12600" y="16200"/>
                </a:moveTo>
                <a:lnTo>
                  <a:pt x="5400" y="16200"/>
                </a:lnTo>
                <a:cubicBezTo>
                  <a:pt x="5068" y="16200"/>
                  <a:pt x="4800" y="16420"/>
                  <a:pt x="4800" y="16691"/>
                </a:cubicBezTo>
                <a:cubicBezTo>
                  <a:pt x="4800" y="16962"/>
                  <a:pt x="5068" y="17182"/>
                  <a:pt x="5400" y="17182"/>
                </a:cubicBezTo>
                <a:lnTo>
                  <a:pt x="12600" y="17182"/>
                </a:lnTo>
                <a:cubicBezTo>
                  <a:pt x="12932" y="17182"/>
                  <a:pt x="13200" y="16962"/>
                  <a:pt x="13200" y="16691"/>
                </a:cubicBezTo>
                <a:cubicBezTo>
                  <a:pt x="13200" y="16420"/>
                  <a:pt x="12932" y="16200"/>
                  <a:pt x="12600" y="1620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92" name="Freeform 20"/>
          <p:cNvSpPr>
            <a:spLocks noChangeArrowheads="1"/>
          </p:cNvSpPr>
          <p:nvPr/>
        </p:nvSpPr>
        <p:spPr bwMode="auto">
          <a:xfrm>
            <a:off x="20295039" y="4212948"/>
            <a:ext cx="709185" cy="794644"/>
          </a:xfrm>
          <a:custGeom>
            <a:avLst/>
            <a:gdLst>
              <a:gd name="T0" fmla="*/ 64536992 w 510"/>
              <a:gd name="T1" fmla="*/ 61528392 h 559"/>
              <a:gd name="T2" fmla="*/ 64536992 w 510"/>
              <a:gd name="T3" fmla="*/ 61528392 h 559"/>
              <a:gd name="T4" fmla="*/ 55280025 w 510"/>
              <a:gd name="T5" fmla="*/ 70763999 h 559"/>
              <a:gd name="T6" fmla="*/ 52542328 w 510"/>
              <a:gd name="T7" fmla="*/ 72585008 h 559"/>
              <a:gd name="T8" fmla="*/ 49804270 w 510"/>
              <a:gd name="T9" fmla="*/ 70763999 h 559"/>
              <a:gd name="T10" fmla="*/ 45240961 w 510"/>
              <a:gd name="T11" fmla="*/ 66211296 h 559"/>
              <a:gd name="T12" fmla="*/ 44328516 w 510"/>
              <a:gd name="T13" fmla="*/ 63349401 h 559"/>
              <a:gd name="T14" fmla="*/ 47979019 w 510"/>
              <a:gd name="T15" fmla="*/ 59707023 h 559"/>
              <a:gd name="T16" fmla="*/ 49804270 w 510"/>
              <a:gd name="T17" fmla="*/ 61528392 h 559"/>
              <a:gd name="T18" fmla="*/ 52542328 w 510"/>
              <a:gd name="T19" fmla="*/ 63349401 h 559"/>
              <a:gd name="T20" fmla="*/ 59973683 w 510"/>
              <a:gd name="T21" fmla="*/ 56065005 h 559"/>
              <a:gd name="T22" fmla="*/ 59973683 w 510"/>
              <a:gd name="T23" fmla="*/ 56065005 h 559"/>
              <a:gd name="T24" fmla="*/ 62711741 w 510"/>
              <a:gd name="T25" fmla="*/ 55154320 h 559"/>
              <a:gd name="T26" fmla="*/ 66362244 w 510"/>
              <a:gd name="T27" fmla="*/ 58796699 h 559"/>
              <a:gd name="T28" fmla="*/ 64536992 w 510"/>
              <a:gd name="T29" fmla="*/ 61528392 h 559"/>
              <a:gd name="T30" fmla="*/ 53454773 w 510"/>
              <a:gd name="T31" fmla="*/ 56975329 h 559"/>
              <a:gd name="T32" fmla="*/ 53454773 w 510"/>
              <a:gd name="T33" fmla="*/ 56975329 h 559"/>
              <a:gd name="T34" fmla="*/ 52542328 w 510"/>
              <a:gd name="T35" fmla="*/ 57886014 h 559"/>
              <a:gd name="T36" fmla="*/ 47979019 w 510"/>
              <a:gd name="T37" fmla="*/ 56065005 h 559"/>
              <a:gd name="T38" fmla="*/ 40547302 w 510"/>
              <a:gd name="T39" fmla="*/ 63349401 h 559"/>
              <a:gd name="T40" fmla="*/ 42372554 w 510"/>
              <a:gd name="T41" fmla="*/ 68942990 h 559"/>
              <a:gd name="T42" fmla="*/ 42372554 w 510"/>
              <a:gd name="T43" fmla="*/ 68942990 h 559"/>
              <a:gd name="T44" fmla="*/ 44328516 w 510"/>
              <a:gd name="T45" fmla="*/ 70763999 h 559"/>
              <a:gd name="T46" fmla="*/ 44328516 w 510"/>
              <a:gd name="T47" fmla="*/ 70763999 h 559"/>
              <a:gd name="T48" fmla="*/ 31421045 w 510"/>
              <a:gd name="T49" fmla="*/ 70763999 h 559"/>
              <a:gd name="T50" fmla="*/ 31421045 w 510"/>
              <a:gd name="T51" fmla="*/ 70763999 h 559"/>
              <a:gd name="T52" fmla="*/ 3780852 w 510"/>
              <a:gd name="T53" fmla="*/ 70763999 h 559"/>
              <a:gd name="T54" fmla="*/ 0 w 510"/>
              <a:gd name="T55" fmla="*/ 67121620 h 559"/>
              <a:gd name="T56" fmla="*/ 0 w 510"/>
              <a:gd name="T57" fmla="*/ 3642379 h 559"/>
              <a:gd name="T58" fmla="*/ 3780852 w 510"/>
              <a:gd name="T59" fmla="*/ 0 h 559"/>
              <a:gd name="T60" fmla="*/ 11994664 w 510"/>
              <a:gd name="T61" fmla="*/ 0 h 559"/>
              <a:gd name="T62" fmla="*/ 23076884 w 510"/>
              <a:gd name="T63" fmla="*/ 0 h 559"/>
              <a:gd name="T64" fmla="*/ 23076884 w 510"/>
              <a:gd name="T65" fmla="*/ 13788670 h 559"/>
              <a:gd name="T66" fmla="*/ 23076884 w 510"/>
              <a:gd name="T67" fmla="*/ 21073067 h 559"/>
              <a:gd name="T68" fmla="*/ 30508239 w 510"/>
              <a:gd name="T69" fmla="*/ 28487664 h 559"/>
              <a:gd name="T70" fmla="*/ 37809606 w 510"/>
              <a:gd name="T71" fmla="*/ 28487664 h 559"/>
              <a:gd name="T72" fmla="*/ 53454773 w 510"/>
              <a:gd name="T73" fmla="*/ 28487664 h 559"/>
              <a:gd name="T74" fmla="*/ 53454773 w 510"/>
              <a:gd name="T75" fmla="*/ 50471416 h 559"/>
              <a:gd name="T76" fmla="*/ 53454773 w 510"/>
              <a:gd name="T77" fmla="*/ 50471416 h 559"/>
              <a:gd name="T78" fmla="*/ 53454773 w 510"/>
              <a:gd name="T79" fmla="*/ 56975329 h 559"/>
              <a:gd name="T80" fmla="*/ 30508239 w 510"/>
              <a:gd name="T81" fmla="*/ 24845286 h 559"/>
              <a:gd name="T82" fmla="*/ 30508239 w 510"/>
              <a:gd name="T83" fmla="*/ 24845286 h 559"/>
              <a:gd name="T84" fmla="*/ 26727387 w 510"/>
              <a:gd name="T85" fmla="*/ 21073067 h 559"/>
              <a:gd name="T86" fmla="*/ 26727387 w 510"/>
              <a:gd name="T87" fmla="*/ 13788670 h 559"/>
              <a:gd name="T88" fmla="*/ 26727387 w 510"/>
              <a:gd name="T89" fmla="*/ 0 h 559"/>
              <a:gd name="T90" fmla="*/ 53454773 w 510"/>
              <a:gd name="T91" fmla="*/ 24845286 h 559"/>
              <a:gd name="T92" fmla="*/ 37809606 w 510"/>
              <a:gd name="T93" fmla="*/ 24845286 h 559"/>
              <a:gd name="T94" fmla="*/ 30508239 w 510"/>
              <a:gd name="T95" fmla="*/ 24845286 h 55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510" h="559">
                <a:moveTo>
                  <a:pt x="495" y="473"/>
                </a:moveTo>
                <a:lnTo>
                  <a:pt x="495" y="473"/>
                </a:lnTo>
                <a:cubicBezTo>
                  <a:pt x="424" y="544"/>
                  <a:pt x="424" y="544"/>
                  <a:pt x="424" y="544"/>
                </a:cubicBezTo>
                <a:cubicBezTo>
                  <a:pt x="417" y="551"/>
                  <a:pt x="410" y="558"/>
                  <a:pt x="403" y="558"/>
                </a:cubicBezTo>
                <a:cubicBezTo>
                  <a:pt x="396" y="558"/>
                  <a:pt x="389" y="551"/>
                  <a:pt x="382" y="544"/>
                </a:cubicBezTo>
                <a:cubicBezTo>
                  <a:pt x="347" y="509"/>
                  <a:pt x="347" y="509"/>
                  <a:pt x="347" y="509"/>
                </a:cubicBezTo>
                <a:cubicBezTo>
                  <a:pt x="340" y="502"/>
                  <a:pt x="340" y="495"/>
                  <a:pt x="340" y="487"/>
                </a:cubicBezTo>
                <a:cubicBezTo>
                  <a:pt x="340" y="473"/>
                  <a:pt x="347" y="459"/>
                  <a:pt x="368" y="459"/>
                </a:cubicBezTo>
                <a:cubicBezTo>
                  <a:pt x="375" y="459"/>
                  <a:pt x="382" y="466"/>
                  <a:pt x="382" y="473"/>
                </a:cubicBezTo>
                <a:cubicBezTo>
                  <a:pt x="403" y="487"/>
                  <a:pt x="403" y="487"/>
                  <a:pt x="403" y="487"/>
                </a:cubicBezTo>
                <a:cubicBezTo>
                  <a:pt x="460" y="431"/>
                  <a:pt x="460" y="431"/>
                  <a:pt x="460" y="431"/>
                </a:cubicBezTo>
                <a:cubicBezTo>
                  <a:pt x="467" y="424"/>
                  <a:pt x="474" y="424"/>
                  <a:pt x="481" y="424"/>
                </a:cubicBezTo>
                <a:cubicBezTo>
                  <a:pt x="495" y="424"/>
                  <a:pt x="509" y="438"/>
                  <a:pt x="509" y="452"/>
                </a:cubicBezTo>
                <a:cubicBezTo>
                  <a:pt x="509" y="459"/>
                  <a:pt x="502" y="466"/>
                  <a:pt x="495" y="473"/>
                </a:cubicBezTo>
                <a:close/>
                <a:moveTo>
                  <a:pt x="410" y="438"/>
                </a:moveTo>
                <a:lnTo>
                  <a:pt x="410" y="438"/>
                </a:lnTo>
                <a:cubicBezTo>
                  <a:pt x="403" y="445"/>
                  <a:pt x="403" y="445"/>
                  <a:pt x="403" y="445"/>
                </a:cubicBezTo>
                <a:cubicBezTo>
                  <a:pt x="396" y="438"/>
                  <a:pt x="382" y="431"/>
                  <a:pt x="368" y="431"/>
                </a:cubicBezTo>
                <a:cubicBezTo>
                  <a:pt x="333" y="431"/>
                  <a:pt x="311" y="459"/>
                  <a:pt x="311" y="487"/>
                </a:cubicBezTo>
                <a:cubicBezTo>
                  <a:pt x="311" y="509"/>
                  <a:pt x="318" y="523"/>
                  <a:pt x="325" y="530"/>
                </a:cubicBezTo>
                <a:cubicBezTo>
                  <a:pt x="340" y="544"/>
                  <a:pt x="340" y="544"/>
                  <a:pt x="340" y="544"/>
                </a:cubicBezTo>
                <a:cubicBezTo>
                  <a:pt x="241" y="544"/>
                  <a:pt x="241" y="544"/>
                  <a:pt x="241" y="544"/>
                </a:cubicBezTo>
                <a:cubicBezTo>
                  <a:pt x="29" y="544"/>
                  <a:pt x="29" y="544"/>
                  <a:pt x="29" y="544"/>
                </a:cubicBezTo>
                <a:cubicBezTo>
                  <a:pt x="7" y="544"/>
                  <a:pt x="0" y="537"/>
                  <a:pt x="0" y="51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7" y="0"/>
                  <a:pt x="29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177" y="0"/>
                  <a:pt x="177" y="0"/>
                  <a:pt x="177" y="0"/>
                </a:cubicBezTo>
                <a:cubicBezTo>
                  <a:pt x="177" y="106"/>
                  <a:pt x="177" y="106"/>
                  <a:pt x="177" y="106"/>
                </a:cubicBezTo>
                <a:cubicBezTo>
                  <a:pt x="177" y="162"/>
                  <a:pt x="177" y="162"/>
                  <a:pt x="177" y="162"/>
                </a:cubicBezTo>
                <a:cubicBezTo>
                  <a:pt x="177" y="191"/>
                  <a:pt x="205" y="219"/>
                  <a:pt x="234" y="219"/>
                </a:cubicBezTo>
                <a:cubicBezTo>
                  <a:pt x="290" y="219"/>
                  <a:pt x="290" y="219"/>
                  <a:pt x="290" y="219"/>
                </a:cubicBezTo>
                <a:cubicBezTo>
                  <a:pt x="410" y="219"/>
                  <a:pt x="410" y="219"/>
                  <a:pt x="410" y="219"/>
                </a:cubicBezTo>
                <a:cubicBezTo>
                  <a:pt x="410" y="388"/>
                  <a:pt x="410" y="388"/>
                  <a:pt x="410" y="388"/>
                </a:cubicBezTo>
                <a:lnTo>
                  <a:pt x="410" y="438"/>
                </a:lnTo>
                <a:close/>
                <a:moveTo>
                  <a:pt x="234" y="191"/>
                </a:moveTo>
                <a:lnTo>
                  <a:pt x="234" y="191"/>
                </a:lnTo>
                <a:cubicBezTo>
                  <a:pt x="219" y="191"/>
                  <a:pt x="205" y="176"/>
                  <a:pt x="205" y="162"/>
                </a:cubicBezTo>
                <a:cubicBezTo>
                  <a:pt x="205" y="106"/>
                  <a:pt x="205" y="106"/>
                  <a:pt x="205" y="106"/>
                </a:cubicBezTo>
                <a:cubicBezTo>
                  <a:pt x="205" y="0"/>
                  <a:pt x="205" y="0"/>
                  <a:pt x="205" y="0"/>
                </a:cubicBezTo>
                <a:cubicBezTo>
                  <a:pt x="410" y="191"/>
                  <a:pt x="410" y="191"/>
                  <a:pt x="410" y="191"/>
                </a:cubicBezTo>
                <a:cubicBezTo>
                  <a:pt x="290" y="191"/>
                  <a:pt x="290" y="191"/>
                  <a:pt x="290" y="191"/>
                </a:cubicBezTo>
                <a:lnTo>
                  <a:pt x="234" y="19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Rectangle 6"/>
          <p:cNvSpPr/>
          <p:nvPr/>
        </p:nvSpPr>
        <p:spPr>
          <a:xfrm>
            <a:off x="14560720" y="8021693"/>
            <a:ext cx="3465972" cy="276998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2400" b="1" dirty="0" smtClean="0">
                <a:solidFill>
                  <a:srgbClr val="8F2842"/>
                </a:solidFill>
              </a:rPr>
              <a:t>Első kiberbiztonsági audit vonatkozásában szerződéskötés az auditorral</a:t>
            </a:r>
          </a:p>
        </p:txBody>
      </p:sp>
      <p:sp>
        <p:nvSpPr>
          <p:cNvPr id="2" name="Lekerekített téglalap 1"/>
          <p:cNvSpPr/>
          <p:nvPr/>
        </p:nvSpPr>
        <p:spPr>
          <a:xfrm>
            <a:off x="18675178" y="2559524"/>
            <a:ext cx="3921961" cy="9466662"/>
          </a:xfrm>
          <a:prstGeom prst="roundRect">
            <a:avLst/>
          </a:prstGeom>
          <a:noFill/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3949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0"/>
            <a:ext cx="24377648" cy="1800000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7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458872" y="321440"/>
            <a:ext cx="234648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Az </a:t>
            </a:r>
            <a:r>
              <a:rPr lang="hu-HU" sz="6600" b="1" dirty="0" err="1" smtClean="0">
                <a:solidFill>
                  <a:schemeClr val="bg1"/>
                </a:solidFill>
                <a:latin typeface="Segoe UI" panose="020B0502040204020203" pitchFamily="34" charset="0"/>
              </a:rPr>
              <a:t>auditorok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79" name="Shape 2937"/>
          <p:cNvSpPr/>
          <p:nvPr/>
        </p:nvSpPr>
        <p:spPr>
          <a:xfrm>
            <a:off x="11832062" y="3469277"/>
            <a:ext cx="734691" cy="7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graphicFrame>
        <p:nvGraphicFramePr>
          <p:cNvPr id="14" name="Táblázat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8691549"/>
              </p:ext>
            </p:extLst>
          </p:nvPr>
        </p:nvGraphicFramePr>
        <p:xfrm>
          <a:off x="1431051" y="2310628"/>
          <a:ext cx="21515542" cy="9689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95004">
                  <a:extLst>
                    <a:ext uri="{9D8B030D-6E8A-4147-A177-3AD203B41FA5}">
                      <a16:colId xmlns:a16="http://schemas.microsoft.com/office/drawing/2014/main" val="3249205203"/>
                    </a:ext>
                  </a:extLst>
                </a:gridCol>
                <a:gridCol w="10520538">
                  <a:extLst>
                    <a:ext uri="{9D8B030D-6E8A-4147-A177-3AD203B41FA5}">
                      <a16:colId xmlns:a16="http://schemas.microsoft.com/office/drawing/2014/main" val="3083286800"/>
                    </a:ext>
                  </a:extLst>
                </a:gridCol>
              </a:tblGrid>
              <a:tr h="880832"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Auditor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Vizsgálható</a:t>
                      </a:r>
                      <a:r>
                        <a:rPr lang="hu-HU" b="1" baseline="0" dirty="0" smtClean="0"/>
                        <a:t> b</a:t>
                      </a:r>
                      <a:r>
                        <a:rPr lang="hu-HU" b="1" dirty="0" smtClean="0"/>
                        <a:t>iztonsági osztály</a:t>
                      </a:r>
                      <a:endParaRPr lang="hu-H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92737623"/>
                  </a:ext>
                </a:extLst>
              </a:tr>
              <a:tr h="880832">
                <a:tc>
                  <a:txBody>
                    <a:bodyPr/>
                    <a:lstStyle/>
                    <a:p>
                      <a:pPr algn="l" fontAlgn="b"/>
                      <a:r>
                        <a:rPr lang="hu-HU" sz="2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Alverad</a:t>
                      </a:r>
                      <a:r>
                        <a:rPr lang="hu-HU" sz="2200" b="0" i="0" u="none" strike="noStrike" dirty="0">
                          <a:solidFill>
                            <a:srgbClr val="002060"/>
                          </a:solidFill>
                          <a:effectLst/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 </a:t>
                      </a:r>
                      <a:r>
                        <a:rPr lang="hu-HU" sz="2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Technology</a:t>
                      </a:r>
                      <a:r>
                        <a:rPr lang="hu-HU" sz="2200" b="0" i="0" u="none" strike="noStrike" dirty="0">
                          <a:solidFill>
                            <a:srgbClr val="002060"/>
                          </a:solidFill>
                          <a:effectLst/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 </a:t>
                      </a:r>
                      <a:r>
                        <a:rPr lang="hu-HU" sz="2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Focus</a:t>
                      </a:r>
                      <a:r>
                        <a:rPr lang="hu-HU" sz="2200" b="0" i="0" u="none" strike="noStrike" dirty="0">
                          <a:solidFill>
                            <a:srgbClr val="002060"/>
                          </a:solidFill>
                          <a:effectLst/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 Korlátolt Felelősségű Társaság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1828343" rtl="0" eaLnBrk="1" fontAlgn="b" latinLnBrk="0" hangingPunct="1"/>
                      <a:r>
                        <a:rPr lang="hu-HU" sz="2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+mn-cs"/>
                        </a:rPr>
                        <a:t>Alap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14449901"/>
                  </a:ext>
                </a:extLst>
              </a:tr>
              <a:tr h="880832">
                <a:tc>
                  <a:txBody>
                    <a:bodyPr/>
                    <a:lstStyle/>
                    <a:p>
                      <a:pPr algn="l" fontAlgn="b"/>
                      <a:r>
                        <a:rPr lang="hu-HU" sz="2200" b="0" i="0" u="none" strike="noStrike" dirty="0">
                          <a:solidFill>
                            <a:srgbClr val="002060"/>
                          </a:solidFill>
                          <a:effectLst/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Andrews IT </a:t>
                      </a:r>
                      <a:r>
                        <a:rPr lang="hu-HU" sz="2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Engineering</a:t>
                      </a:r>
                      <a:r>
                        <a:rPr lang="hu-HU" sz="2200" b="0" i="0" u="none" strike="noStrike" dirty="0">
                          <a:solidFill>
                            <a:srgbClr val="002060"/>
                          </a:solidFill>
                          <a:effectLst/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 Mérnöki, Információtechnikai és Szolgáltató Korlátolt Felelősségű Társaság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1828343" rtl="0" eaLnBrk="1" fontAlgn="b" latinLnBrk="0" hangingPunct="1"/>
                      <a:r>
                        <a:rPr lang="hu-HU" sz="2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+mn-cs"/>
                        </a:rPr>
                        <a:t>Alap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2109003"/>
                  </a:ext>
                </a:extLst>
              </a:tr>
              <a:tr h="880832">
                <a:tc>
                  <a:txBody>
                    <a:bodyPr/>
                    <a:lstStyle/>
                    <a:p>
                      <a:pPr algn="l" fontAlgn="b"/>
                      <a:r>
                        <a:rPr lang="hu-HU" sz="2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Certop</a:t>
                      </a:r>
                      <a:r>
                        <a:rPr lang="hu-HU" sz="2200" b="0" i="0" u="none" strike="noStrike" dirty="0">
                          <a:solidFill>
                            <a:srgbClr val="002060"/>
                          </a:solidFill>
                          <a:effectLst/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 Informatikai Tanúsítási Szolgáltatások Korlátolt Felelősségű Társaság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1828343" rtl="0" eaLnBrk="1" fontAlgn="b" latinLnBrk="0" hangingPunct="1"/>
                      <a:r>
                        <a:rPr lang="hu-HU" sz="2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+mn-cs"/>
                        </a:rPr>
                        <a:t>Alap, Jelentős</a:t>
                      </a:r>
                      <a:endParaRPr lang="hu-HU" sz="2200" b="0" i="0" u="none" strike="noStrike" kern="1200" dirty="0">
                        <a:solidFill>
                          <a:srgbClr val="002060"/>
                        </a:solidFill>
                        <a:effectLst/>
                        <a:latin typeface="Segoe UI Black" panose="020B0A02040204020203" pitchFamily="34" charset="0"/>
                        <a:ea typeface="Segoe UI Black" panose="020B0A02040204020203" pitchFamily="34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96562398"/>
                  </a:ext>
                </a:extLst>
              </a:tr>
              <a:tr h="880832">
                <a:tc>
                  <a:txBody>
                    <a:bodyPr/>
                    <a:lstStyle/>
                    <a:p>
                      <a:pPr algn="l" fontAlgn="b"/>
                      <a:r>
                        <a:rPr lang="hu-HU" sz="2200" b="0" i="0" u="none" strike="noStrike" dirty="0">
                          <a:solidFill>
                            <a:srgbClr val="002060"/>
                          </a:solidFill>
                          <a:effectLst/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Ernst &amp; Young Tanácsadó Korlátolt Felelősségű Társaság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1828343" rtl="0" eaLnBrk="1" fontAlgn="b" latinLnBrk="0" hangingPunct="1"/>
                      <a:r>
                        <a:rPr lang="hu-HU" sz="2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+mn-cs"/>
                        </a:rPr>
                        <a:t>Alap</a:t>
                      </a:r>
                      <a:endParaRPr lang="hu-HU" sz="2200" b="0" i="0" u="none" strike="noStrike" kern="1200" dirty="0">
                        <a:solidFill>
                          <a:srgbClr val="002060"/>
                        </a:solidFill>
                        <a:effectLst/>
                        <a:latin typeface="Segoe UI Black" panose="020B0A02040204020203" pitchFamily="34" charset="0"/>
                        <a:ea typeface="Segoe UI Black" panose="020B0A02040204020203" pitchFamily="34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2961201"/>
                  </a:ext>
                </a:extLst>
              </a:tr>
              <a:tr h="880832">
                <a:tc>
                  <a:txBody>
                    <a:bodyPr/>
                    <a:lstStyle/>
                    <a:p>
                      <a:pPr algn="l" fontAlgn="b"/>
                      <a:r>
                        <a:rPr lang="hu-HU" sz="2200" b="0" i="0" u="none" strike="noStrike" dirty="0">
                          <a:solidFill>
                            <a:srgbClr val="002060"/>
                          </a:solidFill>
                          <a:effectLst/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HUNGUARD Számítástechnikai-, informatikai kutató - fejlesztő és általános szolgáltató Korlátolt Felelősségű Társaság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1828343" rtl="0" eaLnBrk="1" fontAlgn="b" latinLnBrk="0" hangingPunct="1"/>
                      <a:r>
                        <a:rPr lang="hu-HU" sz="2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+mn-cs"/>
                        </a:rPr>
                        <a:t>Alap, Jelentős, Magas</a:t>
                      </a:r>
                      <a:endParaRPr lang="hu-HU" sz="2200" b="0" i="0" u="none" strike="noStrike" kern="1200" dirty="0">
                        <a:solidFill>
                          <a:srgbClr val="002060"/>
                        </a:solidFill>
                        <a:effectLst/>
                        <a:latin typeface="Segoe UI Black" panose="020B0A02040204020203" pitchFamily="34" charset="0"/>
                        <a:ea typeface="Segoe UI Black" panose="020B0A02040204020203" pitchFamily="34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7041046"/>
                  </a:ext>
                </a:extLst>
              </a:tr>
              <a:tr h="880832">
                <a:tc>
                  <a:txBody>
                    <a:bodyPr/>
                    <a:lstStyle/>
                    <a:p>
                      <a:pPr algn="l" fontAlgn="b"/>
                      <a:r>
                        <a:rPr lang="hu-HU" sz="2200" b="0" i="0" u="none" strike="noStrike" dirty="0">
                          <a:solidFill>
                            <a:srgbClr val="002060"/>
                          </a:solidFill>
                          <a:effectLst/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KÜRT Információbiztonsági és Adatmentő </a:t>
                      </a:r>
                      <a:r>
                        <a:rPr lang="hu-HU" sz="2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Zrt</a:t>
                      </a:r>
                      <a:r>
                        <a:rPr lang="hu-HU" sz="2200" b="0" i="0" u="none" strike="noStrike" dirty="0">
                          <a:solidFill>
                            <a:srgbClr val="002060"/>
                          </a:solidFill>
                          <a:effectLst/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+mn-cs"/>
                        </a:rPr>
                        <a:t>Alap, Jelentős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3857249"/>
                  </a:ext>
                </a:extLst>
              </a:tr>
              <a:tr h="880832">
                <a:tc>
                  <a:txBody>
                    <a:bodyPr/>
                    <a:lstStyle/>
                    <a:p>
                      <a:pPr algn="l" fontAlgn="b"/>
                      <a:r>
                        <a:rPr lang="hu-HU" sz="2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Mikroháló</a:t>
                      </a:r>
                      <a:r>
                        <a:rPr lang="hu-HU" sz="2200" b="0" i="0" u="none" strike="noStrike" dirty="0">
                          <a:solidFill>
                            <a:srgbClr val="002060"/>
                          </a:solidFill>
                          <a:effectLst/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 Távközlési, Szolgáltató Korlátolt Felelősségű Társaság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+mn-cs"/>
                        </a:rPr>
                        <a:t>Alap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1236876"/>
                  </a:ext>
                </a:extLst>
              </a:tr>
              <a:tr h="880832">
                <a:tc>
                  <a:txBody>
                    <a:bodyPr/>
                    <a:lstStyle/>
                    <a:p>
                      <a:pPr algn="l" fontAlgn="b"/>
                      <a:r>
                        <a:rPr lang="hu-HU" sz="2200" b="0" i="0" u="none" strike="noStrike" dirty="0">
                          <a:solidFill>
                            <a:srgbClr val="002060"/>
                          </a:solidFill>
                          <a:effectLst/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NETI Informatikai Tanácsadó Kft.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+mn-cs"/>
                        </a:rPr>
                        <a:t>Alap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5917674"/>
                  </a:ext>
                </a:extLst>
              </a:tr>
              <a:tr h="880832">
                <a:tc>
                  <a:txBody>
                    <a:bodyPr/>
                    <a:lstStyle/>
                    <a:p>
                      <a:pPr algn="l" fontAlgn="b"/>
                      <a:r>
                        <a:rPr lang="hu-HU" sz="2200" b="0" i="0" u="none" strike="noStrike" dirty="0">
                          <a:solidFill>
                            <a:srgbClr val="002060"/>
                          </a:solidFill>
                          <a:effectLst/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VALILAB IT Biztonsági Vizsgálólaboratórium Korlátolt Felelősségű Társaság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+mn-cs"/>
                        </a:rPr>
                        <a:t>Alap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9798575"/>
                  </a:ext>
                </a:extLst>
              </a:tr>
              <a:tr h="880832">
                <a:tc>
                  <a:txBody>
                    <a:bodyPr/>
                    <a:lstStyle/>
                    <a:p>
                      <a:pPr algn="l" fontAlgn="b"/>
                      <a:r>
                        <a:rPr lang="hu-HU" sz="2200" b="0" i="0" u="none" strike="noStrike" dirty="0">
                          <a:solidFill>
                            <a:srgbClr val="002060"/>
                          </a:solidFill>
                          <a:effectLst/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VERITAN Hírközlési és Informatikai Tanúsító Kft.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+mn-cs"/>
                        </a:rPr>
                        <a:t>Alap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4281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3496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0"/>
            <a:ext cx="24377648" cy="1800000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8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458872" y="321440"/>
            <a:ext cx="235021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A kiberbiztonsági audit terjedelme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79" name="Shape 2937"/>
          <p:cNvSpPr/>
          <p:nvPr/>
        </p:nvSpPr>
        <p:spPr>
          <a:xfrm>
            <a:off x="11832062" y="3469277"/>
            <a:ext cx="734691" cy="7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4" name="Téglalap 3"/>
          <p:cNvSpPr/>
          <p:nvPr/>
        </p:nvSpPr>
        <p:spPr>
          <a:xfrm>
            <a:off x="690566" y="2658964"/>
            <a:ext cx="23455387" cy="1172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3600" b="1" dirty="0" smtClean="0">
                <a:solidFill>
                  <a:schemeClr val="accent1"/>
                </a:solidFill>
              </a:rPr>
              <a:t>A kiberbiztonsági audit kiterjed:</a:t>
            </a:r>
          </a:p>
          <a:p>
            <a:pPr algn="just"/>
            <a:endParaRPr lang="hu-HU" sz="3600" b="1" dirty="0" smtClean="0">
              <a:solidFill>
                <a:schemeClr val="accent1"/>
              </a:solidFill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hu-HU" sz="3600" b="1" dirty="0" smtClean="0">
                <a:solidFill>
                  <a:schemeClr val="accent1"/>
                </a:solidFill>
              </a:rPr>
              <a:t>a </a:t>
            </a:r>
            <a:r>
              <a:rPr lang="hu-HU" sz="3600" b="1" dirty="0">
                <a:solidFill>
                  <a:schemeClr val="accent1"/>
                </a:solidFill>
              </a:rPr>
              <a:t>kockázatmenedzsment </a:t>
            </a:r>
            <a:r>
              <a:rPr lang="hu-HU" sz="3600" b="1" dirty="0" smtClean="0">
                <a:solidFill>
                  <a:schemeClr val="accent1"/>
                </a:solidFill>
              </a:rPr>
              <a:t>keretrendszer </a:t>
            </a:r>
            <a:r>
              <a:rPr lang="hu-HU" sz="3600" b="1" dirty="0">
                <a:solidFill>
                  <a:schemeClr val="accent1"/>
                </a:solidFill>
              </a:rPr>
              <a:t>és a biztonsági osztályba </a:t>
            </a:r>
            <a:r>
              <a:rPr lang="hu-HU" sz="3600" b="1" dirty="0" smtClean="0">
                <a:solidFill>
                  <a:schemeClr val="accent1"/>
                </a:solidFill>
              </a:rPr>
              <a:t>sorolás,</a:t>
            </a:r>
            <a:endParaRPr lang="hu-HU" sz="3600" b="1" dirty="0">
              <a:solidFill>
                <a:schemeClr val="accent1"/>
              </a:solidFill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hu-HU" sz="3600" b="1" dirty="0" smtClean="0">
                <a:solidFill>
                  <a:schemeClr val="accent1"/>
                </a:solidFill>
              </a:rPr>
              <a:t>az </a:t>
            </a:r>
            <a:r>
              <a:rPr lang="hu-HU" sz="3600" b="1" dirty="0">
                <a:solidFill>
                  <a:schemeClr val="accent1"/>
                </a:solidFill>
              </a:rPr>
              <a:t>elektronikus információs rendszerekhez kapcsolódó, a szervezet elektronikus információs rendszereinek védelmével összefüggő </a:t>
            </a:r>
            <a:r>
              <a:rPr lang="hu-HU" sz="3600" b="1" dirty="0" smtClean="0">
                <a:solidFill>
                  <a:schemeClr val="accent1"/>
                </a:solidFill>
              </a:rPr>
              <a:t>dokumentumok </a:t>
            </a:r>
            <a:r>
              <a:rPr lang="hu-HU" sz="3600" b="1" dirty="0">
                <a:solidFill>
                  <a:schemeClr val="accent1"/>
                </a:solidFill>
              </a:rPr>
              <a:t>− ideértve a szervezet belső szabályozó eszközeit, szerződéseket −, illetve </a:t>
            </a:r>
            <a:r>
              <a:rPr lang="hu-HU" sz="3600" b="1" dirty="0" smtClean="0">
                <a:solidFill>
                  <a:schemeClr val="accent1"/>
                </a:solidFill>
              </a:rPr>
              <a:t>eljárások,</a:t>
            </a:r>
            <a:endParaRPr lang="hu-HU" sz="3600" b="1" dirty="0">
              <a:solidFill>
                <a:schemeClr val="accent1"/>
              </a:solidFill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hu-HU" sz="3600" b="1" dirty="0" smtClean="0">
                <a:solidFill>
                  <a:schemeClr val="accent1"/>
                </a:solidFill>
              </a:rPr>
              <a:t>az </a:t>
            </a:r>
            <a:r>
              <a:rPr lang="hu-HU" sz="3600" b="1" dirty="0">
                <a:solidFill>
                  <a:schemeClr val="accent1"/>
                </a:solidFill>
              </a:rPr>
              <a:t>elektronikus információs rendszerekben alkalmazott hardver, szoftver vagy </a:t>
            </a:r>
            <a:r>
              <a:rPr lang="hu-HU" sz="3600" b="1" dirty="0" err="1">
                <a:solidFill>
                  <a:schemeClr val="accent1"/>
                </a:solidFill>
              </a:rPr>
              <a:t>firmware</a:t>
            </a:r>
            <a:r>
              <a:rPr lang="hu-HU" sz="3600" b="1" dirty="0">
                <a:solidFill>
                  <a:schemeClr val="accent1"/>
                </a:solidFill>
              </a:rPr>
              <a:t> elemekben megvalósított </a:t>
            </a:r>
            <a:r>
              <a:rPr lang="hu-HU" sz="3600" b="1" dirty="0" smtClean="0">
                <a:solidFill>
                  <a:schemeClr val="accent1"/>
                </a:solidFill>
              </a:rPr>
              <a:t>funkciók, </a:t>
            </a:r>
            <a:r>
              <a:rPr lang="hu-HU" sz="3600" b="1" dirty="0">
                <a:solidFill>
                  <a:schemeClr val="accent1"/>
                </a:solidFill>
              </a:rPr>
              <a:t>kezelésükre vonatkozó </a:t>
            </a:r>
            <a:r>
              <a:rPr lang="hu-HU" sz="3600" b="1" dirty="0" smtClean="0">
                <a:solidFill>
                  <a:schemeClr val="accent1"/>
                </a:solidFill>
              </a:rPr>
              <a:t>bizonyítékok, </a:t>
            </a:r>
            <a:r>
              <a:rPr lang="hu-HU" sz="3600" b="1" dirty="0">
                <a:solidFill>
                  <a:schemeClr val="accent1"/>
                </a:solidFill>
              </a:rPr>
              <a:t>a kihelyezett (irányított) infokommunikációs szolgáltatást nyújtó szolgáltatóval szembeni </a:t>
            </a:r>
            <a:r>
              <a:rPr lang="hu-HU" sz="3600" b="1" dirty="0" smtClean="0">
                <a:solidFill>
                  <a:schemeClr val="accent1"/>
                </a:solidFill>
              </a:rPr>
              <a:t>elvárások,</a:t>
            </a:r>
            <a:endParaRPr lang="hu-HU" sz="3600" b="1" dirty="0">
              <a:solidFill>
                <a:schemeClr val="accent1"/>
              </a:solidFill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hu-HU" sz="3600" b="1" dirty="0" smtClean="0">
                <a:solidFill>
                  <a:schemeClr val="accent1"/>
                </a:solidFill>
              </a:rPr>
              <a:t>az </a:t>
            </a:r>
            <a:r>
              <a:rPr lang="hu-HU" sz="3600" b="1" dirty="0">
                <a:solidFill>
                  <a:schemeClr val="accent1"/>
                </a:solidFill>
              </a:rPr>
              <a:t>elektronikus információs rendszerek védelmét támogató folyamatokban részt vevő valamennyi természetes személy ilyen irányú </a:t>
            </a:r>
            <a:r>
              <a:rPr lang="hu-HU" sz="3600" b="1" dirty="0" smtClean="0">
                <a:solidFill>
                  <a:schemeClr val="accent1"/>
                </a:solidFill>
              </a:rPr>
              <a:t>tevékenysége</a:t>
            </a:r>
            <a:r>
              <a:rPr lang="hu-HU" sz="3600" b="1" dirty="0">
                <a:solidFill>
                  <a:schemeClr val="accent1"/>
                </a:solidFill>
              </a:rPr>
              <a:t>,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hu-HU" sz="3600" b="1" dirty="0" smtClean="0">
                <a:solidFill>
                  <a:schemeClr val="accent1"/>
                </a:solidFill>
              </a:rPr>
              <a:t>az </a:t>
            </a:r>
            <a:r>
              <a:rPr lang="hu-HU" sz="3600" b="1" dirty="0">
                <a:solidFill>
                  <a:schemeClr val="accent1"/>
                </a:solidFill>
              </a:rPr>
              <a:t>elektronikus információs rendszerek védelme tekintetében a személyi feltételek és az ehhez kapcsolódó munkaköri </a:t>
            </a:r>
            <a:r>
              <a:rPr lang="hu-HU" sz="3600" b="1" dirty="0" smtClean="0">
                <a:solidFill>
                  <a:schemeClr val="accent1"/>
                </a:solidFill>
              </a:rPr>
              <a:t>felelősségek, </a:t>
            </a:r>
            <a:r>
              <a:rPr lang="hu-HU" sz="3600" b="1" dirty="0">
                <a:solidFill>
                  <a:schemeClr val="accent1"/>
                </a:solidFill>
              </a:rPr>
              <a:t>valamint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hu-HU" sz="3600" b="1" dirty="0" smtClean="0">
                <a:solidFill>
                  <a:schemeClr val="accent1"/>
                </a:solidFill>
              </a:rPr>
              <a:t>a </a:t>
            </a:r>
            <a:r>
              <a:rPr lang="hu-HU" sz="3600" b="1" dirty="0">
                <a:solidFill>
                  <a:schemeClr val="accent1"/>
                </a:solidFill>
              </a:rPr>
              <a:t>szervezet által meghatározott eljárások gyakorlati </a:t>
            </a:r>
            <a:r>
              <a:rPr lang="hu-HU" sz="3600" b="1" dirty="0" smtClean="0">
                <a:solidFill>
                  <a:schemeClr val="accent1"/>
                </a:solidFill>
              </a:rPr>
              <a:t>megvalósulása</a:t>
            </a:r>
            <a:endParaRPr lang="hu-HU" sz="3600" b="1" dirty="0">
              <a:solidFill>
                <a:schemeClr val="accent1"/>
              </a:solidFill>
            </a:endParaRPr>
          </a:p>
          <a:p>
            <a:pPr algn="just"/>
            <a:r>
              <a:rPr lang="hu-HU" sz="3600" b="1" dirty="0">
                <a:solidFill>
                  <a:schemeClr val="accent1"/>
                </a:solidFill>
              </a:rPr>
              <a:t>	</a:t>
            </a:r>
            <a:r>
              <a:rPr lang="hu-HU" sz="3600" b="1" dirty="0" smtClean="0">
                <a:solidFill>
                  <a:schemeClr val="accent1"/>
                </a:solidFill>
              </a:rPr>
              <a:t>vizsgálatára</a:t>
            </a:r>
            <a:r>
              <a:rPr lang="hu-HU" sz="3600" b="1" dirty="0">
                <a:solidFill>
                  <a:schemeClr val="accent1"/>
                </a:solidFill>
              </a:rPr>
              <a:t>.</a:t>
            </a:r>
          </a:p>
          <a:p>
            <a:pPr algn="just"/>
            <a:endParaRPr lang="hu-HU" sz="3600" b="1" dirty="0" smtClean="0">
              <a:solidFill>
                <a:schemeClr val="accent1"/>
              </a:solidFill>
            </a:endParaRPr>
          </a:p>
          <a:p>
            <a:pPr algn="just"/>
            <a:endParaRPr lang="hu-HU" sz="3600" b="1" dirty="0">
              <a:solidFill>
                <a:schemeClr val="accent1"/>
              </a:solidFill>
            </a:endParaRPr>
          </a:p>
          <a:p>
            <a:pPr algn="just"/>
            <a:endParaRPr lang="hu-HU" sz="3600" b="1" dirty="0">
              <a:solidFill>
                <a:schemeClr val="accent1"/>
              </a:solidFill>
            </a:endParaRPr>
          </a:p>
          <a:p>
            <a:pPr algn="just"/>
            <a:endParaRPr lang="hu-HU" sz="3600" b="1" dirty="0" smtClean="0">
              <a:solidFill>
                <a:schemeClr val="accent1"/>
              </a:solidFill>
            </a:endParaRPr>
          </a:p>
          <a:p>
            <a:pPr algn="just"/>
            <a:endParaRPr lang="hu-HU" sz="3600" b="1" dirty="0" smtClean="0">
              <a:solidFill>
                <a:schemeClr val="accent1"/>
              </a:solidFill>
            </a:endParaRPr>
          </a:p>
          <a:p>
            <a:pPr algn="just"/>
            <a:endParaRPr lang="hu-HU" sz="3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44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-1"/>
            <a:ext cx="24377648" cy="1755649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9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329890" y="124675"/>
            <a:ext cx="2371786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70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A szervezet rendelkezésében lévő EIR</a:t>
            </a:r>
            <a:endParaRPr lang="de-DE" sz="70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79" name="Shape 2937"/>
          <p:cNvSpPr/>
          <p:nvPr/>
        </p:nvSpPr>
        <p:spPr>
          <a:xfrm>
            <a:off x="11832062" y="3469277"/>
            <a:ext cx="734691" cy="7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11" name="Téglalap 10"/>
          <p:cNvSpPr/>
          <p:nvPr/>
        </p:nvSpPr>
        <p:spPr>
          <a:xfrm>
            <a:off x="828226" y="2538691"/>
            <a:ext cx="22806026" cy="95102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3600" b="1" dirty="0">
                <a:solidFill>
                  <a:schemeClr val="accent1"/>
                </a:solidFill>
              </a:rPr>
              <a:t>Kiberbiztonsági tv. 6. § (1) bekezdése </a:t>
            </a:r>
            <a:r>
              <a:rPr lang="hu-HU" sz="3600" b="1" dirty="0" smtClean="0">
                <a:solidFill>
                  <a:schemeClr val="accent1"/>
                </a:solidFill>
              </a:rPr>
              <a:t>értelmében: A </a:t>
            </a:r>
            <a:r>
              <a:rPr lang="hu-HU" sz="3600" b="1" dirty="0">
                <a:solidFill>
                  <a:schemeClr val="accent1"/>
                </a:solidFill>
              </a:rPr>
              <a:t>szervezet elektronikus információs rendszerének kell tekinteni a </a:t>
            </a:r>
            <a:r>
              <a:rPr lang="hu-HU" sz="3600" b="1" dirty="0">
                <a:solidFill>
                  <a:srgbClr val="8F2842"/>
                </a:solidFill>
              </a:rPr>
              <a:t>szervezet rendelkezésében lévő</a:t>
            </a:r>
            <a:r>
              <a:rPr lang="hu-HU" sz="3600" b="1" dirty="0">
                <a:solidFill>
                  <a:schemeClr val="accent1"/>
                </a:solidFill>
              </a:rPr>
              <a:t> elektronikus információs rendszert</a:t>
            </a:r>
            <a:r>
              <a:rPr lang="hu-HU" sz="3600" b="1" dirty="0" smtClean="0">
                <a:solidFill>
                  <a:schemeClr val="accent1"/>
                </a:solidFill>
              </a:rPr>
              <a:t>.</a:t>
            </a:r>
          </a:p>
          <a:p>
            <a:endParaRPr lang="hu-HU" sz="3600" b="1" dirty="0">
              <a:solidFill>
                <a:schemeClr val="accent1"/>
              </a:solidFill>
            </a:endParaRPr>
          </a:p>
          <a:p>
            <a:r>
              <a:rPr lang="hu-HU" sz="3600" b="1" dirty="0" smtClean="0">
                <a:solidFill>
                  <a:schemeClr val="accent1"/>
                </a:solidFill>
              </a:rPr>
              <a:t>A </a:t>
            </a:r>
            <a:r>
              <a:rPr lang="hu-HU" sz="3600" b="1" dirty="0">
                <a:solidFill>
                  <a:schemeClr val="accent1"/>
                </a:solidFill>
              </a:rPr>
              <a:t>passzus nyelvtani értelmezése értelmében egy rendszer akkor van a rendelkezésében, amennyiben az érintett szervezet ténylegesen hozzáfér az adott elektronikus információs rendszerhez, jogosult azt irányítani, menedzselni, használni, azzal rendelkezni, vagy annak működésére hatást gyakorolni, függetlenül attól, hogy az elektronikus információs rendszer a szervezet tulajdonában van-e</a:t>
            </a:r>
            <a:r>
              <a:rPr lang="hu-HU" sz="3600" b="1" dirty="0" smtClean="0">
                <a:solidFill>
                  <a:schemeClr val="accent1"/>
                </a:solidFill>
              </a:rPr>
              <a:t>.</a:t>
            </a:r>
          </a:p>
          <a:p>
            <a:endParaRPr lang="hu-HU" sz="3600" b="1" dirty="0">
              <a:solidFill>
                <a:schemeClr val="accent1"/>
              </a:solidFill>
            </a:endParaRPr>
          </a:p>
          <a:p>
            <a:r>
              <a:rPr lang="hu-HU" sz="3600" b="1" dirty="0">
                <a:solidFill>
                  <a:schemeClr val="accent1"/>
                </a:solidFill>
              </a:rPr>
              <a:t>Rendelkezés alatt érteni kell különösen</a:t>
            </a:r>
          </a:p>
          <a:p>
            <a:pPr lvl="1"/>
            <a:r>
              <a:rPr lang="hu-HU" sz="3600" b="1" dirty="0">
                <a:solidFill>
                  <a:schemeClr val="accent1"/>
                </a:solidFill>
              </a:rPr>
              <a:t>a)	</a:t>
            </a:r>
            <a:r>
              <a:rPr lang="hu-HU" sz="3600" b="1" dirty="0" smtClean="0">
                <a:solidFill>
                  <a:schemeClr val="accent1"/>
                </a:solidFill>
              </a:rPr>
              <a:t> a </a:t>
            </a:r>
            <a:r>
              <a:rPr lang="hu-HU" sz="3600" b="1" dirty="0">
                <a:solidFill>
                  <a:schemeClr val="accent1"/>
                </a:solidFill>
              </a:rPr>
              <a:t>rendszer működésének irányítását;</a:t>
            </a:r>
          </a:p>
          <a:p>
            <a:pPr lvl="1"/>
            <a:r>
              <a:rPr lang="hu-HU" sz="3600" b="1" dirty="0">
                <a:solidFill>
                  <a:schemeClr val="accent1"/>
                </a:solidFill>
              </a:rPr>
              <a:t>b)	</a:t>
            </a:r>
            <a:r>
              <a:rPr lang="hu-HU" sz="3600" b="1" dirty="0" smtClean="0">
                <a:solidFill>
                  <a:schemeClr val="accent1"/>
                </a:solidFill>
              </a:rPr>
              <a:t> a </a:t>
            </a:r>
            <a:r>
              <a:rPr lang="hu-HU" sz="3600" b="1" dirty="0">
                <a:solidFill>
                  <a:schemeClr val="accent1"/>
                </a:solidFill>
              </a:rPr>
              <a:t>rendszer konfigurálását, felügyeletét;</a:t>
            </a:r>
          </a:p>
          <a:p>
            <a:pPr lvl="1"/>
            <a:r>
              <a:rPr lang="hu-HU" sz="3600" b="1" dirty="0">
                <a:solidFill>
                  <a:schemeClr val="accent1"/>
                </a:solidFill>
              </a:rPr>
              <a:t>c</a:t>
            </a:r>
            <a:r>
              <a:rPr lang="hu-HU" sz="3600" b="1" dirty="0" smtClean="0">
                <a:solidFill>
                  <a:schemeClr val="accent1"/>
                </a:solidFill>
              </a:rPr>
              <a:t>)  a </a:t>
            </a:r>
            <a:r>
              <a:rPr lang="hu-HU" sz="3600" b="1" dirty="0">
                <a:solidFill>
                  <a:schemeClr val="accent1"/>
                </a:solidFill>
              </a:rPr>
              <a:t>rendszer biztonságáért való felelősséget;</a:t>
            </a:r>
          </a:p>
          <a:p>
            <a:pPr lvl="1"/>
            <a:r>
              <a:rPr lang="hu-HU" sz="3600" b="1" dirty="0">
                <a:solidFill>
                  <a:schemeClr val="accent1"/>
                </a:solidFill>
              </a:rPr>
              <a:t>d</a:t>
            </a:r>
            <a:r>
              <a:rPr lang="hu-HU" sz="3600" b="1" dirty="0" smtClean="0">
                <a:solidFill>
                  <a:schemeClr val="accent1"/>
                </a:solidFill>
              </a:rPr>
              <a:t>)  a </a:t>
            </a:r>
            <a:r>
              <a:rPr lang="hu-HU" sz="3600" b="1" dirty="0">
                <a:solidFill>
                  <a:schemeClr val="accent1"/>
                </a:solidFill>
              </a:rPr>
              <a:t>rendszerrel összefüggő hardverekhez, szoftverekhez, illetve adatokhoz való </a:t>
            </a:r>
            <a:r>
              <a:rPr lang="hu-HU" sz="3600" b="1" dirty="0" smtClean="0">
                <a:solidFill>
                  <a:schemeClr val="accent1"/>
                </a:solidFill>
              </a:rPr>
              <a:t>hozzáférést;</a:t>
            </a:r>
          </a:p>
          <a:p>
            <a:pPr marL="1200150" lvl="1" indent="-742950">
              <a:buAutoNum type="alphaLcParenR" startAt="5"/>
            </a:pPr>
            <a:r>
              <a:rPr lang="hu-HU" sz="3600" b="1" dirty="0" smtClean="0">
                <a:solidFill>
                  <a:schemeClr val="accent1"/>
                </a:solidFill>
              </a:rPr>
              <a:t>a </a:t>
            </a:r>
            <a:r>
              <a:rPr lang="hu-HU" sz="3600" b="1" dirty="0">
                <a:solidFill>
                  <a:schemeClr val="accent1"/>
                </a:solidFill>
              </a:rPr>
              <a:t>rendszerhez kapcsolódó jogosultságkezelési feladatok </a:t>
            </a:r>
            <a:r>
              <a:rPr lang="hu-HU" sz="3600" b="1" dirty="0" smtClean="0">
                <a:solidFill>
                  <a:schemeClr val="accent1"/>
                </a:solidFill>
              </a:rPr>
              <a:t>ellátását;</a:t>
            </a:r>
          </a:p>
          <a:p>
            <a:pPr marL="1200150" lvl="1" indent="-742950">
              <a:buAutoNum type="alphaLcParenR" startAt="5"/>
            </a:pPr>
            <a:r>
              <a:rPr lang="hu-HU" sz="3600" b="1" dirty="0" smtClean="0">
                <a:solidFill>
                  <a:schemeClr val="accent1"/>
                </a:solidFill>
              </a:rPr>
              <a:t>a </a:t>
            </a:r>
            <a:r>
              <a:rPr lang="hu-HU" sz="3600" b="1" dirty="0">
                <a:solidFill>
                  <a:schemeClr val="accent1"/>
                </a:solidFill>
              </a:rPr>
              <a:t>rendszer használatával, fenntartásával kapcsolatos döntéshozatali jogosultságot</a:t>
            </a:r>
            <a:r>
              <a:rPr lang="hu-HU" sz="3600" b="1" dirty="0" smtClean="0">
                <a:solidFill>
                  <a:schemeClr val="accent1"/>
                </a:solidFill>
              </a:rPr>
              <a:t>.</a:t>
            </a:r>
          </a:p>
          <a:p>
            <a:pPr marL="742950" indent="-742950">
              <a:buAutoNum type="alphaLcParenR" startAt="6"/>
            </a:pPr>
            <a:endParaRPr lang="hu-HU" sz="3600" b="1" dirty="0">
              <a:solidFill>
                <a:schemeClr val="accent1"/>
              </a:solidFill>
            </a:endParaRPr>
          </a:p>
          <a:p>
            <a:pPr algn="ctr"/>
            <a:r>
              <a:rPr lang="hu-HU" sz="3600" b="1" dirty="0">
                <a:solidFill>
                  <a:srgbClr val="8F2842"/>
                </a:solidFill>
              </a:rPr>
              <a:t>Az elektronikus információs rendszerrel való rendelkezés lehet fizikai és logikai egyaránt.</a:t>
            </a:r>
          </a:p>
        </p:txBody>
      </p:sp>
    </p:spTree>
    <p:extLst>
      <p:ext uri="{BB962C8B-B14F-4D97-AF65-F5344CB8AC3E}">
        <p14:creationId xmlns:p14="http://schemas.microsoft.com/office/powerpoint/2010/main" val="1899893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0"/>
            <a:ext cx="24377648" cy="1800000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10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458872" y="321440"/>
            <a:ext cx="234461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Biztonsági osztályba sorolás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79" name="Shape 2937"/>
          <p:cNvSpPr/>
          <p:nvPr/>
        </p:nvSpPr>
        <p:spPr>
          <a:xfrm>
            <a:off x="11832062" y="3469277"/>
            <a:ext cx="734691" cy="7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4" name="Téglalap 3"/>
          <p:cNvSpPr/>
          <p:nvPr/>
        </p:nvSpPr>
        <p:spPr>
          <a:xfrm>
            <a:off x="690566" y="2658964"/>
            <a:ext cx="23455387" cy="12280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3600" b="1" dirty="0" smtClean="0">
                <a:solidFill>
                  <a:schemeClr val="accent1"/>
                </a:solidFill>
              </a:rPr>
              <a:t>Az EIR biztonsági </a:t>
            </a:r>
            <a:r>
              <a:rPr lang="hu-HU" sz="3600" b="1" dirty="0">
                <a:solidFill>
                  <a:schemeClr val="accent1"/>
                </a:solidFill>
              </a:rPr>
              <a:t>osztályba sorolását az </a:t>
            </a:r>
            <a:r>
              <a:rPr lang="hu-HU" sz="3600" b="1" dirty="0" smtClean="0">
                <a:solidFill>
                  <a:schemeClr val="accent1"/>
                </a:solidFill>
              </a:rPr>
              <a:t>EIR-</a:t>
            </a:r>
            <a:r>
              <a:rPr lang="hu-HU" sz="3600" b="1" dirty="0" err="1" smtClean="0">
                <a:solidFill>
                  <a:schemeClr val="accent1"/>
                </a:solidFill>
              </a:rPr>
              <a:t>ben</a:t>
            </a:r>
            <a:r>
              <a:rPr lang="hu-HU" sz="3600" b="1" dirty="0" smtClean="0">
                <a:solidFill>
                  <a:schemeClr val="accent1"/>
                </a:solidFill>
              </a:rPr>
              <a:t> kezelt </a:t>
            </a:r>
            <a:r>
              <a:rPr lang="hu-HU" sz="3600" b="1" dirty="0">
                <a:solidFill>
                  <a:schemeClr val="accent1"/>
                </a:solidFill>
              </a:rPr>
              <a:t>adatok és az </a:t>
            </a:r>
            <a:r>
              <a:rPr lang="hu-HU" sz="3600" b="1" dirty="0" smtClean="0">
                <a:solidFill>
                  <a:schemeClr val="accent1"/>
                </a:solidFill>
              </a:rPr>
              <a:t>EIR funkciói </a:t>
            </a:r>
            <a:r>
              <a:rPr lang="hu-HU" sz="3600" b="1" dirty="0">
                <a:solidFill>
                  <a:schemeClr val="accent1"/>
                </a:solidFill>
              </a:rPr>
              <a:t>határozzák </a:t>
            </a:r>
            <a:r>
              <a:rPr lang="hu-HU" sz="3600" b="1" dirty="0" smtClean="0">
                <a:solidFill>
                  <a:schemeClr val="accent1"/>
                </a:solidFill>
              </a:rPr>
              <a:t>meg és amely alapján az EIR: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hu-HU" sz="3600" b="1" dirty="0" smtClean="0">
                <a:solidFill>
                  <a:schemeClr val="accent1"/>
                </a:solidFill>
              </a:rPr>
              <a:t>Alap;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hu-HU" sz="3600" b="1" dirty="0" smtClean="0">
                <a:solidFill>
                  <a:schemeClr val="accent1"/>
                </a:solidFill>
              </a:rPr>
              <a:t>Jelentős, illetve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hu-HU" sz="3600" b="1" dirty="0" smtClean="0">
                <a:solidFill>
                  <a:schemeClr val="accent1"/>
                </a:solidFill>
              </a:rPr>
              <a:t>Magas biztonsági osztályba sorolható.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endParaRPr lang="hu-HU" sz="3600" b="1" dirty="0" smtClean="0">
              <a:solidFill>
                <a:schemeClr val="accent1"/>
              </a:solidFill>
            </a:endParaRPr>
          </a:p>
          <a:p>
            <a:pPr algn="ctr"/>
            <a:r>
              <a:rPr lang="hu-HU" sz="3600" b="1" dirty="0">
                <a:solidFill>
                  <a:srgbClr val="8F2842"/>
                </a:solidFill>
              </a:rPr>
              <a:t>A</a:t>
            </a:r>
            <a:r>
              <a:rPr lang="hu-HU" sz="3600" b="1" dirty="0" smtClean="0">
                <a:solidFill>
                  <a:srgbClr val="8F2842"/>
                </a:solidFill>
              </a:rPr>
              <a:t> biztonsági osztályba sorolás elvégzése a szervezet felelőssége, melynek eredményét a szervezet vezetője hagyja jóvá.</a:t>
            </a:r>
          </a:p>
          <a:p>
            <a:pPr algn="ctr"/>
            <a:endParaRPr lang="hu-HU" sz="3600" b="1" dirty="0" smtClean="0">
              <a:solidFill>
                <a:schemeClr val="accent1"/>
              </a:solidFill>
            </a:endParaRPr>
          </a:p>
          <a:p>
            <a:pPr algn="ctr"/>
            <a:r>
              <a:rPr lang="hu-HU" sz="3600" b="1" dirty="0">
                <a:solidFill>
                  <a:srgbClr val="8F2842"/>
                </a:solidFill>
              </a:rPr>
              <a:t>Az EIR biztonsági osztályba sorolása határozza meg a szükséges védelmi intézkedéseket, valamint azt, hogy a szervezet esetében mely </a:t>
            </a:r>
            <a:r>
              <a:rPr lang="hu-HU" sz="3600" b="1" dirty="0" err="1">
                <a:solidFill>
                  <a:srgbClr val="8F2842"/>
                </a:solidFill>
              </a:rPr>
              <a:t>auditor</a:t>
            </a:r>
            <a:r>
              <a:rPr lang="hu-HU" sz="3600" b="1" dirty="0">
                <a:solidFill>
                  <a:srgbClr val="8F2842"/>
                </a:solidFill>
              </a:rPr>
              <a:t> jogosult </a:t>
            </a:r>
            <a:r>
              <a:rPr lang="hu-HU" sz="3600" b="1" dirty="0" err="1">
                <a:solidFill>
                  <a:srgbClr val="8F2842"/>
                </a:solidFill>
              </a:rPr>
              <a:t>kiberbiztonsági</a:t>
            </a:r>
            <a:r>
              <a:rPr lang="hu-HU" sz="3600" b="1" dirty="0">
                <a:solidFill>
                  <a:srgbClr val="8F2842"/>
                </a:solidFill>
              </a:rPr>
              <a:t> auditot végezni.</a:t>
            </a:r>
          </a:p>
          <a:p>
            <a:pPr algn="just"/>
            <a:endParaRPr lang="hu-HU" sz="3600" b="1" dirty="0">
              <a:solidFill>
                <a:schemeClr val="accent1"/>
              </a:solidFill>
            </a:endParaRPr>
          </a:p>
          <a:p>
            <a:pPr algn="ctr"/>
            <a:r>
              <a:rPr lang="hu-HU" sz="3600" b="1" dirty="0" smtClean="0">
                <a:solidFill>
                  <a:schemeClr val="accent1"/>
                </a:solidFill>
              </a:rPr>
              <a:t>A szervezet a 7/2024 (IV.24.) MK rendelet alapján beazonosítja </a:t>
            </a:r>
            <a:r>
              <a:rPr lang="hu-HU" sz="3600" b="1" dirty="0">
                <a:solidFill>
                  <a:schemeClr val="accent1"/>
                </a:solidFill>
              </a:rPr>
              <a:t>a biztonsági osztályhoz tartozó védelmi </a:t>
            </a:r>
            <a:r>
              <a:rPr lang="hu-HU" sz="3600" b="1" dirty="0" smtClean="0">
                <a:solidFill>
                  <a:schemeClr val="accent1"/>
                </a:solidFill>
              </a:rPr>
              <a:t>intézkedéseket, majd a beazonosított intézkedéseket a </a:t>
            </a:r>
            <a:r>
              <a:rPr lang="hu-HU" sz="3600" b="1" dirty="0">
                <a:solidFill>
                  <a:schemeClr val="accent1"/>
                </a:solidFill>
              </a:rPr>
              <a:t>kockázatelemzés alapján testre </a:t>
            </a:r>
            <a:r>
              <a:rPr lang="hu-HU" sz="3600" b="1" dirty="0" smtClean="0">
                <a:solidFill>
                  <a:schemeClr val="accent1"/>
                </a:solidFill>
              </a:rPr>
              <a:t>szabhatja.</a:t>
            </a:r>
            <a:endParaRPr lang="hu-HU" sz="3600" b="1" dirty="0" smtClean="0">
              <a:solidFill>
                <a:schemeClr val="accent1"/>
              </a:solidFill>
              <a:sym typeface="Wingdings" panose="05000000000000000000" pitchFamily="2" charset="2"/>
            </a:endParaRPr>
          </a:p>
          <a:p>
            <a:pPr algn="just"/>
            <a:endParaRPr lang="hu-HU" sz="3600" b="1" dirty="0" smtClean="0">
              <a:solidFill>
                <a:schemeClr val="accent1"/>
              </a:solidFill>
              <a:sym typeface="Wingdings" panose="05000000000000000000" pitchFamily="2" charset="2"/>
            </a:endParaRPr>
          </a:p>
          <a:p>
            <a:pPr algn="ctr"/>
            <a:r>
              <a:rPr lang="hu-HU" sz="3600" b="1" dirty="0">
                <a:solidFill>
                  <a:srgbClr val="8F2842"/>
                </a:solidFill>
                <a:sym typeface="Wingdings" panose="05000000000000000000" pitchFamily="2" charset="2"/>
              </a:rPr>
              <a:t>N</a:t>
            </a:r>
            <a:r>
              <a:rPr lang="hu-HU" sz="3600" b="1" dirty="0" smtClean="0">
                <a:solidFill>
                  <a:srgbClr val="8F2842"/>
                </a:solidFill>
                <a:sym typeface="Wingdings" panose="05000000000000000000" pitchFamily="2" charset="2"/>
              </a:rPr>
              <a:t>em a teljes megfelelés, hanem a kockázatokkal arányos védelem kialakítása a cél.</a:t>
            </a:r>
            <a:endParaRPr lang="hu-HU" sz="3600" b="1" dirty="0" smtClean="0">
              <a:solidFill>
                <a:srgbClr val="8F2842"/>
              </a:solidFill>
            </a:endParaRPr>
          </a:p>
          <a:p>
            <a:pPr algn="just"/>
            <a:endParaRPr lang="hu-HU" sz="3600" b="1" dirty="0" smtClean="0">
              <a:solidFill>
                <a:schemeClr val="accent1"/>
              </a:solidFill>
            </a:endParaRPr>
          </a:p>
          <a:p>
            <a:pPr algn="just"/>
            <a:endParaRPr lang="hu-HU" sz="3600" b="1" dirty="0">
              <a:solidFill>
                <a:schemeClr val="accent1"/>
              </a:solidFill>
            </a:endParaRPr>
          </a:p>
          <a:p>
            <a:pPr algn="just"/>
            <a:endParaRPr lang="hu-HU" sz="3600" b="1" dirty="0">
              <a:solidFill>
                <a:schemeClr val="accent1"/>
              </a:solidFill>
            </a:endParaRPr>
          </a:p>
          <a:p>
            <a:endParaRPr lang="hu-HU" sz="3600" b="1" dirty="0" smtClean="0">
              <a:solidFill>
                <a:schemeClr val="accent1"/>
              </a:solidFill>
            </a:endParaRPr>
          </a:p>
          <a:p>
            <a:endParaRPr lang="hu-HU" sz="3600" b="1" dirty="0" smtClean="0">
              <a:solidFill>
                <a:schemeClr val="accent1"/>
              </a:solidFill>
            </a:endParaRPr>
          </a:p>
          <a:p>
            <a:endParaRPr lang="hu-HU" sz="3600" b="1" dirty="0">
              <a:solidFill>
                <a:schemeClr val="accent1"/>
              </a:solidFill>
            </a:endParaRPr>
          </a:p>
        </p:txBody>
      </p:sp>
      <p:sp>
        <p:nvSpPr>
          <p:cNvPr id="2" name="Kanyar jobbra 1"/>
          <p:cNvSpPr/>
          <p:nvPr/>
        </p:nvSpPr>
        <p:spPr>
          <a:xfrm flipV="1">
            <a:off x="2194560" y="10407575"/>
            <a:ext cx="1115568" cy="1115568"/>
          </a:xfrm>
          <a:prstGeom prst="ben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03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0"/>
            <a:ext cx="24377648" cy="1800000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11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458872" y="321440"/>
            <a:ext cx="235021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Követelmények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79" name="Shape 2937"/>
          <p:cNvSpPr/>
          <p:nvPr/>
        </p:nvSpPr>
        <p:spPr>
          <a:xfrm>
            <a:off x="11832062" y="3469277"/>
            <a:ext cx="734691" cy="7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4" name="Téglalap 3"/>
          <p:cNvSpPr/>
          <p:nvPr/>
        </p:nvSpPr>
        <p:spPr>
          <a:xfrm>
            <a:off x="922263" y="2094802"/>
            <a:ext cx="2345538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à"/>
            </a:pPr>
            <a:endParaRPr lang="hu-HU" sz="3600" b="1" dirty="0">
              <a:solidFill>
                <a:schemeClr val="accent1"/>
              </a:solidFill>
              <a:sym typeface="Wingdings" panose="05000000000000000000" pitchFamily="2" charset="2"/>
            </a:endParaRPr>
          </a:p>
          <a:p>
            <a:pPr marL="571500" indent="-571500" algn="just">
              <a:buFont typeface="Wingdings" panose="05000000000000000000" pitchFamily="2" charset="2"/>
              <a:buChar char="à"/>
            </a:pPr>
            <a:endParaRPr lang="hu-HU" sz="3600" b="1" dirty="0" smtClean="0">
              <a:solidFill>
                <a:schemeClr val="accent1"/>
              </a:solidFill>
            </a:endParaRPr>
          </a:p>
          <a:p>
            <a:pPr algn="just"/>
            <a:endParaRPr lang="hu-HU" sz="3600" b="1" dirty="0">
              <a:solidFill>
                <a:schemeClr val="accent1"/>
              </a:solidFill>
            </a:endParaRPr>
          </a:p>
          <a:p>
            <a:pPr algn="just"/>
            <a:endParaRPr lang="hu-HU" sz="3600" b="1" dirty="0" smtClean="0">
              <a:solidFill>
                <a:schemeClr val="accent1"/>
              </a:solidFill>
            </a:endParaRPr>
          </a:p>
          <a:p>
            <a:pPr algn="just"/>
            <a:endParaRPr lang="hu-HU" sz="3600" b="1" dirty="0" smtClean="0">
              <a:solidFill>
                <a:schemeClr val="accent1"/>
              </a:solidFill>
            </a:endParaRPr>
          </a:p>
          <a:p>
            <a:pPr algn="just"/>
            <a:endParaRPr lang="hu-HU" sz="3600" b="1" dirty="0">
              <a:solidFill>
                <a:schemeClr val="accent1"/>
              </a:solidFill>
            </a:endParaRPr>
          </a:p>
          <a:p>
            <a:pPr algn="just"/>
            <a:endParaRPr lang="hu-HU" sz="3600" b="1" dirty="0">
              <a:solidFill>
                <a:schemeClr val="accent1"/>
              </a:solidFill>
            </a:endParaRPr>
          </a:p>
          <a:p>
            <a:endParaRPr lang="hu-HU" sz="3600" b="1" dirty="0" smtClean="0">
              <a:solidFill>
                <a:schemeClr val="accent1"/>
              </a:solidFill>
            </a:endParaRPr>
          </a:p>
          <a:p>
            <a:endParaRPr lang="hu-HU" sz="3600" b="1" dirty="0" smtClean="0">
              <a:solidFill>
                <a:schemeClr val="accent1"/>
              </a:solidFill>
            </a:endParaRPr>
          </a:p>
          <a:p>
            <a:endParaRPr lang="hu-HU" sz="3600" b="1" dirty="0">
              <a:solidFill>
                <a:schemeClr val="accent1"/>
              </a:solidFill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416313435"/>
              </p:ext>
            </p:extLst>
          </p:nvPr>
        </p:nvGraphicFramePr>
        <p:xfrm>
          <a:off x="1862070" y="2094802"/>
          <a:ext cx="20738338" cy="9846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0260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0"/>
            <a:ext cx="24377648" cy="1800000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12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458872" y="321440"/>
            <a:ext cx="234834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Az audit maximális díja - 1/2025. (I.31.) SZTFH rendelet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79" name="Shape 2937"/>
          <p:cNvSpPr/>
          <p:nvPr/>
        </p:nvSpPr>
        <p:spPr>
          <a:xfrm>
            <a:off x="11832062" y="3469277"/>
            <a:ext cx="734691" cy="7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973" y="2717987"/>
            <a:ext cx="20788727" cy="8800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694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0"/>
            <a:ext cx="24377648" cy="1800000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13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458871" y="321440"/>
            <a:ext cx="234461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Az audit díja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79" name="Shape 2937"/>
          <p:cNvSpPr/>
          <p:nvPr/>
        </p:nvSpPr>
        <p:spPr>
          <a:xfrm>
            <a:off x="11832062" y="3469277"/>
            <a:ext cx="734691" cy="7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pic>
        <p:nvPicPr>
          <p:cNvPr id="10" name="Kép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601" y="2178359"/>
            <a:ext cx="14311790" cy="972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97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0"/>
            <a:ext cx="24377648" cy="1800000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14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458872" y="321440"/>
            <a:ext cx="239187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Audit eredménye – VMI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79" name="Shape 2937"/>
          <p:cNvSpPr/>
          <p:nvPr/>
        </p:nvSpPr>
        <p:spPr>
          <a:xfrm>
            <a:off x="11832062" y="3469277"/>
            <a:ext cx="734691" cy="7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4" name="Téglalap 3"/>
          <p:cNvSpPr/>
          <p:nvPr/>
        </p:nvSpPr>
        <p:spPr>
          <a:xfrm>
            <a:off x="690566" y="2658964"/>
            <a:ext cx="23455387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3600" b="1" dirty="0" smtClean="0">
                <a:solidFill>
                  <a:schemeClr val="accent1"/>
                </a:solidFill>
              </a:rPr>
              <a:t>VMI:</a:t>
            </a:r>
          </a:p>
          <a:p>
            <a:pPr algn="just"/>
            <a:endParaRPr lang="hu-HU" sz="3600" b="1" dirty="0" smtClean="0">
              <a:solidFill>
                <a:schemeClr val="accent1"/>
              </a:solidFill>
            </a:endParaRPr>
          </a:p>
          <a:p>
            <a:pPr algn="just"/>
            <a:endParaRPr lang="hu-HU" sz="3600" b="1" dirty="0">
              <a:solidFill>
                <a:schemeClr val="accent1"/>
              </a:solidFill>
            </a:endParaRPr>
          </a:p>
          <a:p>
            <a:pPr algn="just"/>
            <a:endParaRPr lang="hu-HU" sz="3600" b="1" dirty="0">
              <a:solidFill>
                <a:schemeClr val="accent1"/>
              </a:solidFill>
            </a:endParaRPr>
          </a:p>
          <a:p>
            <a:pPr algn="just"/>
            <a:r>
              <a:rPr lang="hu-HU" sz="3600" b="1" dirty="0" smtClean="0">
                <a:solidFill>
                  <a:schemeClr val="accent1"/>
                </a:solidFill>
              </a:rPr>
              <a:t>A </a:t>
            </a:r>
            <a:r>
              <a:rPr lang="hu-HU" sz="3600" b="1" dirty="0">
                <a:solidFill>
                  <a:schemeClr val="accent1"/>
                </a:solidFill>
              </a:rPr>
              <a:t>„</a:t>
            </a:r>
            <a:r>
              <a:rPr lang="hu-HU" sz="3600" b="1" dirty="0" smtClean="0">
                <a:solidFill>
                  <a:schemeClr val="accent1"/>
                </a:solidFill>
              </a:rPr>
              <a:t>Biztosító” </a:t>
            </a:r>
            <a:r>
              <a:rPr lang="hu-HU" sz="3600" b="1" dirty="0">
                <a:solidFill>
                  <a:schemeClr val="accent1"/>
                </a:solidFill>
              </a:rPr>
              <a:t>típusú </a:t>
            </a:r>
            <a:r>
              <a:rPr lang="hu-HU" sz="3600" b="1" dirty="0" smtClean="0">
                <a:solidFill>
                  <a:schemeClr val="accent1"/>
                </a:solidFill>
              </a:rPr>
              <a:t>követelménycsoportok kétszeres, míg a „Támogató” típusú követelménycsoportok teljesítése egyszeres súlyozással számítódik a képlet alapján és amely alapján az eltérés mértéke az alábbiak szerint alakul:</a:t>
            </a:r>
          </a:p>
          <a:p>
            <a:endParaRPr lang="hu-HU" sz="3600" b="1" dirty="0" smtClean="0">
              <a:solidFill>
                <a:schemeClr val="accent1"/>
              </a:solidFill>
            </a:endParaRPr>
          </a:p>
          <a:p>
            <a:endParaRPr lang="hu-HU" sz="3600" b="1" dirty="0" smtClean="0">
              <a:solidFill>
                <a:schemeClr val="accent1"/>
              </a:solidFill>
            </a:endParaRPr>
          </a:p>
          <a:p>
            <a:endParaRPr lang="hu-HU" sz="3600" b="1" dirty="0">
              <a:solidFill>
                <a:schemeClr val="accent1"/>
              </a:solidFill>
            </a:endParaRPr>
          </a:p>
          <a:p>
            <a:endParaRPr lang="hu-HU" sz="3600" b="1" dirty="0" smtClean="0">
              <a:solidFill>
                <a:schemeClr val="accent1"/>
              </a:solidFill>
            </a:endParaRPr>
          </a:p>
          <a:p>
            <a:endParaRPr lang="hu-HU" sz="3600" b="1" dirty="0">
              <a:solidFill>
                <a:schemeClr val="accent1"/>
              </a:solidFill>
            </a:endParaRPr>
          </a:p>
          <a:p>
            <a:endParaRPr lang="hu-HU" sz="3600" b="1" dirty="0" smtClean="0">
              <a:solidFill>
                <a:schemeClr val="accent1"/>
              </a:solidFill>
            </a:endParaRPr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2694002"/>
              </p:ext>
            </p:extLst>
          </p:nvPr>
        </p:nvGraphicFramePr>
        <p:xfrm>
          <a:off x="2110432" y="6912761"/>
          <a:ext cx="20177950" cy="4936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96311">
                  <a:extLst>
                    <a:ext uri="{9D8B030D-6E8A-4147-A177-3AD203B41FA5}">
                      <a16:colId xmlns:a16="http://schemas.microsoft.com/office/drawing/2014/main" val="3249205203"/>
                    </a:ext>
                  </a:extLst>
                </a:gridCol>
                <a:gridCol w="10481639">
                  <a:extLst>
                    <a:ext uri="{9D8B030D-6E8A-4147-A177-3AD203B41FA5}">
                      <a16:colId xmlns:a16="http://schemas.microsoft.com/office/drawing/2014/main" val="3083286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b="1" dirty="0"/>
                        <a:t>Eltérés mértéke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/>
                        <a:t>Az EIR-nek a védelmi intézkedések katalógusa elvárásainak való megfelelés szempontjából történő értékelése</a:t>
                      </a:r>
                      <a:endParaRPr lang="hu-HU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92737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b="1" dirty="0">
                          <a:solidFill>
                            <a:srgbClr val="002060"/>
                          </a:solidFill>
                        </a:rPr>
                        <a:t>VMI ≥ 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>
                          <a:solidFill>
                            <a:srgbClr val="002060"/>
                          </a:solidFill>
                        </a:rPr>
                        <a:t>megfelel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14449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b="1" dirty="0">
                          <a:solidFill>
                            <a:srgbClr val="002060"/>
                          </a:solidFill>
                        </a:rPr>
                        <a:t>90 ≤ VMI &lt; 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>
                          <a:solidFill>
                            <a:srgbClr val="002060"/>
                          </a:solidFill>
                        </a:rPr>
                        <a:t>alacsony kockázattal megfelel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2109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b="1" dirty="0">
                          <a:solidFill>
                            <a:srgbClr val="002060"/>
                          </a:solidFill>
                        </a:rPr>
                        <a:t>80 ≤ VMI &lt; 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>
                          <a:solidFill>
                            <a:srgbClr val="002060"/>
                          </a:solidFill>
                        </a:rPr>
                        <a:t>jelentős kockázattal megfelel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96562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b="1" dirty="0">
                          <a:solidFill>
                            <a:srgbClr val="002060"/>
                          </a:solidFill>
                        </a:rPr>
                        <a:t>70 ≤ VMI &lt; 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>
                          <a:solidFill>
                            <a:srgbClr val="002060"/>
                          </a:solidFill>
                        </a:rPr>
                        <a:t>magas kockázattal megfelel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2961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b="1" dirty="0">
                          <a:solidFill>
                            <a:srgbClr val="002060"/>
                          </a:solidFill>
                        </a:rPr>
                        <a:t>VMI &lt; 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>
                          <a:solidFill>
                            <a:srgbClr val="002060"/>
                          </a:solidFill>
                        </a:rPr>
                        <a:t>nem felel meg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7041046"/>
                  </a:ext>
                </a:extLst>
              </a:tr>
            </a:tbl>
          </a:graphicData>
        </a:graphic>
      </p:graphicFrame>
      <p:pic>
        <p:nvPicPr>
          <p:cNvPr id="3074" name="Picture 2" descr="5X00163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135" y="2400020"/>
            <a:ext cx="10198735" cy="1694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020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0"/>
            <a:ext cx="24377648" cy="1800000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15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458872" y="321440"/>
            <a:ext cx="234274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Audit eredménye – SZEKI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79" name="Shape 2937"/>
          <p:cNvSpPr/>
          <p:nvPr/>
        </p:nvSpPr>
        <p:spPr>
          <a:xfrm>
            <a:off x="11832062" y="3469277"/>
            <a:ext cx="734691" cy="7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4" name="Téglalap 3"/>
          <p:cNvSpPr/>
          <p:nvPr/>
        </p:nvSpPr>
        <p:spPr>
          <a:xfrm>
            <a:off x="690566" y="2658964"/>
            <a:ext cx="2345538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hu-HU" sz="3600" b="1" dirty="0" smtClean="0">
              <a:solidFill>
                <a:schemeClr val="accent1"/>
              </a:solidFill>
            </a:endParaRPr>
          </a:p>
          <a:p>
            <a:pPr algn="just"/>
            <a:endParaRPr lang="hu-HU" sz="3600" b="1" dirty="0">
              <a:solidFill>
                <a:schemeClr val="accent1"/>
              </a:solidFill>
            </a:endParaRPr>
          </a:p>
          <a:p>
            <a:pPr algn="just"/>
            <a:endParaRPr lang="hu-HU" sz="3600" b="1" dirty="0">
              <a:solidFill>
                <a:schemeClr val="accent1"/>
              </a:solidFill>
            </a:endParaRPr>
          </a:p>
          <a:p>
            <a:endParaRPr lang="hu-HU" sz="3600" b="1" dirty="0" smtClean="0">
              <a:solidFill>
                <a:schemeClr val="accent1"/>
              </a:solidFill>
            </a:endParaRPr>
          </a:p>
          <a:p>
            <a:endParaRPr lang="hu-HU" sz="3600" b="1" dirty="0" smtClean="0">
              <a:solidFill>
                <a:schemeClr val="accent1"/>
              </a:solidFill>
            </a:endParaRPr>
          </a:p>
          <a:p>
            <a:endParaRPr lang="hu-HU" sz="3600" b="1" dirty="0" smtClean="0">
              <a:solidFill>
                <a:schemeClr val="accent1"/>
              </a:solidFill>
            </a:endParaRPr>
          </a:p>
          <a:p>
            <a:endParaRPr lang="hu-HU" sz="3600" b="1" dirty="0">
              <a:solidFill>
                <a:schemeClr val="accent1"/>
              </a:solidFill>
            </a:endParaRPr>
          </a:p>
          <a:p>
            <a:endParaRPr lang="hu-HU" sz="3600" b="1" dirty="0" smtClean="0">
              <a:solidFill>
                <a:schemeClr val="accent1"/>
              </a:solidFill>
            </a:endParaRPr>
          </a:p>
          <a:p>
            <a:endParaRPr lang="hu-HU" sz="3600" b="1" dirty="0">
              <a:solidFill>
                <a:schemeClr val="accent1"/>
              </a:solidFill>
            </a:endParaRPr>
          </a:p>
          <a:p>
            <a:endParaRPr lang="hu-HU" sz="3600" b="1" dirty="0" smtClean="0">
              <a:solidFill>
                <a:schemeClr val="accent1"/>
              </a:solidFill>
            </a:endParaRPr>
          </a:p>
        </p:txBody>
      </p:sp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248740"/>
              </p:ext>
            </p:extLst>
          </p:nvPr>
        </p:nvGraphicFramePr>
        <p:xfrm>
          <a:off x="1727969" y="4449929"/>
          <a:ext cx="20656542" cy="71307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85514">
                  <a:extLst>
                    <a:ext uri="{9D8B030D-6E8A-4147-A177-3AD203B41FA5}">
                      <a16:colId xmlns:a16="http://schemas.microsoft.com/office/drawing/2014/main" val="202236518"/>
                    </a:ext>
                  </a:extLst>
                </a:gridCol>
                <a:gridCol w="6885514">
                  <a:extLst>
                    <a:ext uri="{9D8B030D-6E8A-4147-A177-3AD203B41FA5}">
                      <a16:colId xmlns:a16="http://schemas.microsoft.com/office/drawing/2014/main" val="2798412352"/>
                    </a:ext>
                  </a:extLst>
                </a:gridCol>
                <a:gridCol w="6885514">
                  <a:extLst>
                    <a:ext uri="{9D8B030D-6E8A-4147-A177-3AD203B41FA5}">
                      <a16:colId xmlns:a16="http://schemas.microsoft.com/office/drawing/2014/main" val="493028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A szervezet értékelése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b="1" dirty="0" smtClean="0"/>
                        <a:t>A szervezetnek a védelmi intézkedések katalógusa elvárásainak való megfelelés szempontjából történő minősítése</a:t>
                      </a:r>
                      <a:endParaRPr lang="hu-HU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b="1" dirty="0" smtClean="0"/>
                        <a:t>Értékelés eredménye</a:t>
                      </a:r>
                      <a:endParaRPr lang="hu-HU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5410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sz="3599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SZEKI ≥ 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3599" b="1" kern="120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elhanyagolható kockázattal megfelel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3599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megfelelt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3856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sz="3599" b="1" kern="120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90 ≤ SZEKI &lt; 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3599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alacsony kockázattal megfelel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hu-HU" sz="3599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auditált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1961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sz="3599" b="1" kern="120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80 ≤ SZEKI &lt; 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3599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közepes kockázattal megfelel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559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sz="3599" b="1" kern="120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70 ≤ SZEKI &lt; 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3599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magas kockázattal megfelel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183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sz="3599" b="1" kern="120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SZEKI &lt; 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3599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kritikus kockázattal nem felel meg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3599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nem megfelelt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1723443"/>
                  </a:ext>
                </a:extLst>
              </a:tr>
            </a:tbl>
          </a:graphicData>
        </a:graphic>
      </p:graphicFrame>
      <p:sp>
        <p:nvSpPr>
          <p:cNvPr id="2" name="Téglalap 1"/>
          <p:cNvSpPr/>
          <p:nvPr/>
        </p:nvSpPr>
        <p:spPr>
          <a:xfrm>
            <a:off x="1727969" y="2040263"/>
            <a:ext cx="2123332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3600" b="1" dirty="0" smtClean="0">
                <a:solidFill>
                  <a:schemeClr val="accent1"/>
                </a:solidFill>
              </a:rPr>
              <a:t>SZEKI:</a:t>
            </a:r>
          </a:p>
          <a:p>
            <a:pPr algn="just"/>
            <a:endParaRPr lang="hu-HU" sz="3600" b="1" dirty="0">
              <a:solidFill>
                <a:schemeClr val="accent1"/>
              </a:solidFill>
            </a:endParaRPr>
          </a:p>
          <a:p>
            <a:pPr algn="just"/>
            <a:endParaRPr lang="hu-HU" sz="3600" b="1" dirty="0" smtClean="0">
              <a:solidFill>
                <a:schemeClr val="accent1"/>
              </a:solidFill>
            </a:endParaRPr>
          </a:p>
          <a:p>
            <a:pPr algn="just"/>
            <a:r>
              <a:rPr lang="hu-HU" sz="3600" b="1" dirty="0" smtClean="0">
                <a:solidFill>
                  <a:schemeClr val="accent1"/>
                </a:solidFill>
              </a:rPr>
              <a:t>A VMI értékek számtani átlaga, amely alapján a szervezet minősítése az alábbiak szerint alakul:  </a:t>
            </a:r>
            <a:endParaRPr lang="hu-HU" b="1" dirty="0">
              <a:solidFill>
                <a:schemeClr val="accent1"/>
              </a:solidFill>
            </a:endParaRPr>
          </a:p>
        </p:txBody>
      </p:sp>
      <p:pic>
        <p:nvPicPr>
          <p:cNvPr id="4102" name="Picture 6" descr="5X00163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5511" y="1973507"/>
            <a:ext cx="10649524" cy="120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2081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-1"/>
            <a:ext cx="24377648" cy="2345893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16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329890" y="124675"/>
            <a:ext cx="2371786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Mi a teendő, amennyiben egy szervezet nem rendelkezik </a:t>
            </a:r>
            <a:r>
              <a:rPr lang="hu-HU" sz="6600" b="1" dirty="0" err="1" smtClean="0">
                <a:solidFill>
                  <a:schemeClr val="bg1"/>
                </a:solidFill>
                <a:latin typeface="Segoe UI" panose="020B0502040204020203" pitchFamily="34" charset="0"/>
              </a:rPr>
              <a:t>EIR-rel</a:t>
            </a:r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 ?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79" name="Shape 2937"/>
          <p:cNvSpPr/>
          <p:nvPr/>
        </p:nvSpPr>
        <p:spPr>
          <a:xfrm>
            <a:off x="11832062" y="3469277"/>
            <a:ext cx="734691" cy="7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11" name="Téglalap 10"/>
          <p:cNvSpPr/>
          <p:nvPr/>
        </p:nvSpPr>
        <p:spPr>
          <a:xfrm>
            <a:off x="894740" y="3793774"/>
            <a:ext cx="22672997" cy="729430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hu-HU" sz="3600" b="1" dirty="0" smtClean="0">
                <a:solidFill>
                  <a:schemeClr val="accent1"/>
                </a:solidFill>
              </a:rPr>
              <a:t>Azon </a:t>
            </a:r>
            <a:r>
              <a:rPr lang="hu-HU" sz="3600" b="1" dirty="0">
                <a:solidFill>
                  <a:schemeClr val="accent1"/>
                </a:solidFill>
              </a:rPr>
              <a:t>szervezetek vonatkozásában, amelyeknek nem áll rendelkezésében elektronikus </a:t>
            </a:r>
            <a:r>
              <a:rPr lang="hu-HU" sz="3600" b="1" dirty="0" smtClean="0">
                <a:solidFill>
                  <a:schemeClr val="accent1"/>
                </a:solidFill>
              </a:rPr>
              <a:t>információs rendszer</a:t>
            </a:r>
            <a:r>
              <a:rPr lang="hu-HU" sz="3600" b="1" dirty="0">
                <a:solidFill>
                  <a:schemeClr val="accent1"/>
                </a:solidFill>
              </a:rPr>
              <a:t>, nem tudják elvégezni az auditot az elektronikus információs </a:t>
            </a:r>
            <a:r>
              <a:rPr lang="hu-HU" sz="3600" b="1" dirty="0" smtClean="0">
                <a:solidFill>
                  <a:schemeClr val="accent1"/>
                </a:solidFill>
              </a:rPr>
              <a:t>rendszerek vonatkozásában</a:t>
            </a:r>
            <a:r>
              <a:rPr lang="hu-HU" sz="3600" b="1" dirty="0">
                <a:solidFill>
                  <a:schemeClr val="accent1"/>
                </a:solidFill>
              </a:rPr>
              <a:t>, azonban az egyéb követelmények tekintetében (például: </a:t>
            </a:r>
            <a:r>
              <a:rPr lang="hu-HU" sz="3600" b="1" dirty="0" smtClean="0">
                <a:solidFill>
                  <a:schemeClr val="accent1"/>
                </a:solidFill>
              </a:rPr>
              <a:t>szervezeti követelmények</a:t>
            </a:r>
            <a:r>
              <a:rPr lang="hu-HU" sz="3600" b="1" dirty="0">
                <a:solidFill>
                  <a:schemeClr val="accent1"/>
                </a:solidFill>
              </a:rPr>
              <a:t>, szabályzatok kialakítása, oktatások, fizikai biztonság, stb.) meg kell felelni </a:t>
            </a:r>
            <a:r>
              <a:rPr lang="hu-HU" sz="3600" b="1" dirty="0" smtClean="0">
                <a:solidFill>
                  <a:schemeClr val="accent1"/>
                </a:solidFill>
              </a:rPr>
              <a:t>a vonatkozó </a:t>
            </a:r>
            <a:r>
              <a:rPr lang="hu-HU" sz="3600" b="1" dirty="0">
                <a:solidFill>
                  <a:schemeClr val="accent1"/>
                </a:solidFill>
              </a:rPr>
              <a:t>védelmi intézkedéseknek és ezt bizonyítandó az auditkötelezettség is fennáll</a:t>
            </a:r>
            <a:r>
              <a:rPr lang="hu-HU" sz="3600" b="1" dirty="0" smtClean="0">
                <a:solidFill>
                  <a:schemeClr val="accent1"/>
                </a:solidFill>
              </a:rPr>
              <a:t>.</a:t>
            </a:r>
          </a:p>
          <a:p>
            <a:pPr algn="just"/>
            <a:endParaRPr lang="hu-HU" sz="3600" b="1" dirty="0">
              <a:solidFill>
                <a:schemeClr val="accent1"/>
              </a:solidFill>
            </a:endParaRPr>
          </a:p>
          <a:p>
            <a:pPr algn="just"/>
            <a:r>
              <a:rPr lang="hu-HU" sz="3600" b="1" dirty="0" smtClean="0">
                <a:solidFill>
                  <a:schemeClr val="accent1"/>
                </a:solidFill>
              </a:rPr>
              <a:t>Bár </a:t>
            </a:r>
            <a:r>
              <a:rPr lang="hu-HU" sz="3600" b="1" dirty="0">
                <a:solidFill>
                  <a:schemeClr val="accent1"/>
                </a:solidFill>
              </a:rPr>
              <a:t>az elvi lehetősége fennáll annak, hogy egy </a:t>
            </a:r>
            <a:r>
              <a:rPr lang="hu-HU" sz="3600" b="1" dirty="0" smtClean="0">
                <a:solidFill>
                  <a:schemeClr val="accent1"/>
                </a:solidFill>
              </a:rPr>
              <a:t>szervezet rendelkezésében nincs elektronikus </a:t>
            </a:r>
            <a:r>
              <a:rPr lang="hu-HU" sz="3600" b="1" dirty="0">
                <a:solidFill>
                  <a:schemeClr val="accent1"/>
                </a:solidFill>
              </a:rPr>
              <a:t>információs rendszer, a hatóság tapasztalatai alapján ez </a:t>
            </a:r>
            <a:r>
              <a:rPr lang="hu-HU" sz="3600" b="1" dirty="0" smtClean="0">
                <a:solidFill>
                  <a:schemeClr val="accent1"/>
                </a:solidFill>
              </a:rPr>
              <a:t>rendkívül ritka</a:t>
            </a:r>
            <a:r>
              <a:rPr lang="hu-HU" sz="3600" b="1" dirty="0">
                <a:solidFill>
                  <a:schemeClr val="accent1"/>
                </a:solidFill>
              </a:rPr>
              <a:t>, kivételes esetekben fordulhat elő. </a:t>
            </a:r>
            <a:endParaRPr lang="hu-HU" sz="3600" b="1" dirty="0" smtClean="0">
              <a:solidFill>
                <a:schemeClr val="accent1"/>
              </a:solidFill>
            </a:endParaRPr>
          </a:p>
          <a:p>
            <a:pPr algn="just"/>
            <a:endParaRPr lang="hu-HU" sz="3600" b="1" dirty="0" smtClean="0">
              <a:solidFill>
                <a:schemeClr val="accent1"/>
              </a:solidFill>
            </a:endParaRPr>
          </a:p>
          <a:p>
            <a:pPr algn="just"/>
            <a:r>
              <a:rPr lang="hu-HU" sz="3600" b="1" dirty="0" smtClean="0">
                <a:solidFill>
                  <a:srgbClr val="8F2842"/>
                </a:solidFill>
              </a:rPr>
              <a:t>Amennyiben </a:t>
            </a:r>
            <a:r>
              <a:rPr lang="hu-HU" sz="3600" b="1" dirty="0">
                <a:solidFill>
                  <a:srgbClr val="8F2842"/>
                </a:solidFill>
              </a:rPr>
              <a:t>a szervezet akár csak </a:t>
            </a:r>
            <a:r>
              <a:rPr lang="hu-HU" sz="3600" b="1" dirty="0" smtClean="0">
                <a:solidFill>
                  <a:srgbClr val="8F2842"/>
                </a:solidFill>
              </a:rPr>
              <a:t>egy olyan eszközzel rendelkezik, amely egy szoftver segítségével képes digitális adatok feldolgozására, tárolására vagy továbbítására, </a:t>
            </a:r>
            <a:r>
              <a:rPr lang="hu-HU" sz="3600" b="1" dirty="0">
                <a:solidFill>
                  <a:srgbClr val="8F2842"/>
                </a:solidFill>
              </a:rPr>
              <a:t>az megalapozza az elektronikus információs rendszer létét</a:t>
            </a:r>
            <a:r>
              <a:rPr lang="hu-HU" sz="3600" b="1" dirty="0" smtClean="0">
                <a:solidFill>
                  <a:srgbClr val="8F2842"/>
                </a:solidFill>
              </a:rPr>
              <a:t>, így </a:t>
            </a:r>
            <a:r>
              <a:rPr lang="hu-HU" sz="3600" b="1" dirty="0">
                <a:solidFill>
                  <a:srgbClr val="8F2842"/>
                </a:solidFill>
              </a:rPr>
              <a:t>azt </a:t>
            </a:r>
            <a:r>
              <a:rPr lang="hu-HU" sz="3600" b="1" dirty="0" smtClean="0">
                <a:solidFill>
                  <a:srgbClr val="8F2842"/>
                </a:solidFill>
              </a:rPr>
              <a:t>– vagy azokat – a 7/2024. </a:t>
            </a:r>
            <a:r>
              <a:rPr lang="hu-HU" sz="3600" b="1" dirty="0">
                <a:solidFill>
                  <a:srgbClr val="8F2842"/>
                </a:solidFill>
              </a:rPr>
              <a:t>(VI.24.) MK </a:t>
            </a:r>
            <a:r>
              <a:rPr lang="hu-HU" sz="3600" b="1" dirty="0" smtClean="0">
                <a:solidFill>
                  <a:srgbClr val="8F2842"/>
                </a:solidFill>
              </a:rPr>
              <a:t>rendeletben </a:t>
            </a:r>
            <a:r>
              <a:rPr lang="hu-HU" sz="3600" b="1" dirty="0">
                <a:solidFill>
                  <a:srgbClr val="8F2842"/>
                </a:solidFill>
              </a:rPr>
              <a:t>foglaltak szerint biztonsági </a:t>
            </a:r>
            <a:r>
              <a:rPr lang="hu-HU" sz="3600" b="1" dirty="0" smtClean="0">
                <a:solidFill>
                  <a:srgbClr val="8F2842"/>
                </a:solidFill>
              </a:rPr>
              <a:t>osztályba kell </a:t>
            </a:r>
            <a:r>
              <a:rPr lang="hu-HU" sz="3600" b="1" dirty="0">
                <a:solidFill>
                  <a:srgbClr val="8F2842"/>
                </a:solidFill>
              </a:rPr>
              <a:t>sorolni és az ennek </a:t>
            </a:r>
            <a:r>
              <a:rPr lang="hu-HU" sz="3600" b="1" dirty="0" smtClean="0">
                <a:solidFill>
                  <a:srgbClr val="8F2842"/>
                </a:solidFill>
              </a:rPr>
              <a:t>megfelelő követelményeket </a:t>
            </a:r>
            <a:r>
              <a:rPr lang="hu-HU" sz="3600" b="1" dirty="0">
                <a:solidFill>
                  <a:srgbClr val="8F2842"/>
                </a:solidFill>
              </a:rPr>
              <a:t>teljesíteni szükséges</a:t>
            </a:r>
            <a:r>
              <a:rPr lang="hu-HU" sz="3600" b="1" dirty="0" smtClean="0">
                <a:solidFill>
                  <a:srgbClr val="8F284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5180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0"/>
            <a:ext cx="24377648" cy="1800000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17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458872" y="321440"/>
            <a:ext cx="234088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Vonatkozó bírságtételek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79" name="Shape 2937"/>
          <p:cNvSpPr/>
          <p:nvPr/>
        </p:nvSpPr>
        <p:spPr>
          <a:xfrm>
            <a:off x="11832062" y="3469277"/>
            <a:ext cx="734691" cy="7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11" name="Téglalap 10"/>
          <p:cNvSpPr/>
          <p:nvPr/>
        </p:nvSpPr>
        <p:spPr>
          <a:xfrm>
            <a:off x="828226" y="2052581"/>
            <a:ext cx="22806026" cy="175432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u-HU" sz="3600" b="1" dirty="0" smtClean="0">
                <a:solidFill>
                  <a:schemeClr val="accent1"/>
                </a:solidFill>
              </a:rPr>
              <a:t>A szabálytalanságok esetén kiszabható minimális és maximális bírságtételeket a 418/2024. (XII.23.) kormányrendelet 3. melléklete tartalmazza.</a:t>
            </a:r>
            <a:endParaRPr lang="hu-HU" sz="3600" b="1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3600" b="1" dirty="0" smtClean="0">
              <a:solidFill>
                <a:schemeClr val="accent1"/>
              </a:solidFill>
            </a:endParaRPr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4136557"/>
              </p:ext>
            </p:extLst>
          </p:nvPr>
        </p:nvGraphicFramePr>
        <p:xfrm>
          <a:off x="1756796" y="3798886"/>
          <a:ext cx="21619914" cy="3352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6638">
                  <a:extLst>
                    <a:ext uri="{9D8B030D-6E8A-4147-A177-3AD203B41FA5}">
                      <a16:colId xmlns:a16="http://schemas.microsoft.com/office/drawing/2014/main" val="973441217"/>
                    </a:ext>
                  </a:extLst>
                </a:gridCol>
                <a:gridCol w="7206638">
                  <a:extLst>
                    <a:ext uri="{9D8B030D-6E8A-4147-A177-3AD203B41FA5}">
                      <a16:colId xmlns:a16="http://schemas.microsoft.com/office/drawing/2014/main" val="2346442531"/>
                    </a:ext>
                  </a:extLst>
                </a:gridCol>
                <a:gridCol w="7206638">
                  <a:extLst>
                    <a:ext uri="{9D8B030D-6E8A-4147-A177-3AD203B41FA5}">
                      <a16:colId xmlns:a16="http://schemas.microsoft.com/office/drawing/2014/main" val="3021287122"/>
                    </a:ext>
                  </a:extLst>
                </a:gridCol>
              </a:tblGrid>
              <a:tr h="730738">
                <a:tc>
                  <a:txBody>
                    <a:bodyPr/>
                    <a:lstStyle/>
                    <a:p>
                      <a:pPr algn="ctr"/>
                      <a:r>
                        <a:rPr lang="hu-HU" sz="2800" b="1" dirty="0"/>
                        <a:t>A szabálytalanság megnevezése</a:t>
                      </a:r>
                      <a:endParaRPr lang="hu-HU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800" b="1" dirty="0"/>
                        <a:t>A bírság legkisebb mértéke</a:t>
                      </a:r>
                      <a:endParaRPr lang="hu-HU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800" b="1" dirty="0"/>
                        <a:t>A bírság legnagyobb mértéke</a:t>
                      </a:r>
                      <a:endParaRPr lang="hu-HU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1136047"/>
                  </a:ext>
                </a:extLst>
              </a:tr>
              <a:tr h="1547445">
                <a:tc>
                  <a:txBody>
                    <a:bodyPr/>
                    <a:lstStyle/>
                    <a:p>
                      <a:pPr algn="ctr"/>
                      <a:r>
                        <a:rPr lang="hu-HU" sz="2200" b="1" dirty="0" smtClean="0">
                          <a:solidFill>
                            <a:srgbClr val="002060"/>
                          </a:solidFill>
                        </a:rPr>
                        <a:t>A kiberbiztonsági auditra vonatkozó megállapodás határidőben történő megkötésére vonatkozó kötelezettség teljesítésének elmulasztása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rgbClr val="8F2842"/>
                          </a:solidFill>
                        </a:rPr>
                        <a:t>1 000 000 forint</a:t>
                      </a:r>
                      <a:endParaRPr lang="en-US" sz="2200" b="1" dirty="0">
                        <a:solidFill>
                          <a:srgbClr val="8F284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b="1" smtClean="0">
                          <a:solidFill>
                            <a:srgbClr val="8F2842"/>
                          </a:solidFill>
                        </a:rPr>
                        <a:t> </a:t>
                      </a:r>
                      <a:r>
                        <a:rPr lang="en-US" sz="2200" b="1" smtClean="0">
                          <a:solidFill>
                            <a:srgbClr val="8F2842"/>
                          </a:solidFill>
                        </a:rPr>
                        <a:t>15 000 000 forint</a:t>
                      </a:r>
                    </a:p>
                    <a:p>
                      <a:pPr algn="ctr"/>
                      <a:endParaRPr lang="en-US" sz="2200" b="1" dirty="0">
                        <a:solidFill>
                          <a:srgbClr val="8F284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121340"/>
                  </a:ext>
                </a:extLst>
              </a:tr>
              <a:tr h="1074615">
                <a:tc>
                  <a:txBody>
                    <a:bodyPr/>
                    <a:lstStyle/>
                    <a:p>
                      <a:pPr algn="ctr"/>
                      <a:r>
                        <a:rPr lang="hu-HU" sz="2200" b="1" dirty="0">
                          <a:solidFill>
                            <a:srgbClr val="002060"/>
                          </a:solidFill>
                        </a:rPr>
                        <a:t>A </a:t>
                      </a:r>
                      <a:r>
                        <a:rPr lang="hu-HU" sz="2200" b="1" dirty="0" smtClean="0">
                          <a:solidFill>
                            <a:srgbClr val="002060"/>
                          </a:solidFill>
                        </a:rPr>
                        <a:t>kiberbiztonsági </a:t>
                      </a:r>
                      <a:r>
                        <a:rPr lang="hu-HU" sz="2200" b="1" dirty="0">
                          <a:solidFill>
                            <a:srgbClr val="002060"/>
                          </a:solidFill>
                        </a:rPr>
                        <a:t>audit határidőn belüli lefolytatásának elmulasztása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b="1" dirty="0">
                          <a:solidFill>
                            <a:srgbClr val="8F2842"/>
                          </a:solidFill>
                        </a:rPr>
                        <a:t>1 000 000 forint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b="1" dirty="0">
                          <a:solidFill>
                            <a:srgbClr val="8F2842"/>
                          </a:solidFill>
                        </a:rPr>
                        <a:t>50 000 000 forint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3987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550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erader Verbinder 25"/>
          <p:cNvCxnSpPr/>
          <p:nvPr/>
        </p:nvCxnSpPr>
        <p:spPr>
          <a:xfrm>
            <a:off x="23961266" y="6232266"/>
            <a:ext cx="0" cy="125147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hteck 6"/>
          <p:cNvSpPr/>
          <p:nvPr/>
        </p:nvSpPr>
        <p:spPr>
          <a:xfrm>
            <a:off x="11221236" y="-108284"/>
            <a:ext cx="13197016" cy="13824285"/>
          </a:xfrm>
          <a:prstGeom prst="rect">
            <a:avLst/>
          </a:prstGeom>
          <a:blipFill dpi="0" rotWithShape="1">
            <a:blip r:embed="rId3">
              <a:alphaModFix amt="75000"/>
            </a:blip>
            <a:srcRect/>
            <a:stretch>
              <a:fillRect l="-43765" t="290" r="-41003" b="-290"/>
            </a:stretch>
          </a:blip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24"/>
          <p:cNvSpPr/>
          <p:nvPr/>
        </p:nvSpPr>
        <p:spPr>
          <a:xfrm>
            <a:off x="13291988" y="1724052"/>
            <a:ext cx="9055512" cy="10235381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10000"/>
                  <a:lumMod val="0"/>
                  <a:lumOff val="100000"/>
                </a:schemeClr>
              </a:gs>
              <a:gs pos="25000">
                <a:schemeClr val="accent1">
                  <a:alpha val="10000"/>
                  <a:lumMod val="0"/>
                  <a:lumOff val="100000"/>
                </a:schemeClr>
              </a:gs>
              <a:gs pos="77000">
                <a:schemeClr val="accent1"/>
              </a:gs>
            </a:gsLst>
            <a:lin ang="5400000" scaled="0"/>
            <a:tileRect/>
          </a:gradFill>
          <a:ln>
            <a:noFill/>
          </a:ln>
          <a:effectLst>
            <a:outerShdw blurRad="762000" dist="508000" dir="81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9744" y="6232266"/>
            <a:ext cx="7200000" cy="6674040"/>
          </a:xfrm>
          <a:prstGeom prst="rect">
            <a:avLst/>
          </a:prstGeom>
        </p:spPr>
      </p:pic>
      <p:sp>
        <p:nvSpPr>
          <p:cNvPr id="34" name="Textfeld 33"/>
          <p:cNvSpPr txBox="1"/>
          <p:nvPr/>
        </p:nvSpPr>
        <p:spPr>
          <a:xfrm>
            <a:off x="1604140" y="4726366"/>
            <a:ext cx="840196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0"/>
              </a:spcAft>
            </a:pPr>
            <a:r>
              <a:rPr lang="hu-HU" sz="6600" b="1" spc="100" dirty="0" smtClean="0">
                <a:solidFill>
                  <a:schemeClr val="accent1"/>
                </a:solidFill>
              </a:rPr>
              <a:t>További hasznos információkat a Hatóság honlapján érhet el.</a:t>
            </a:r>
            <a:endParaRPr lang="de-DE" sz="6600" b="1" spc="100" dirty="0">
              <a:solidFill>
                <a:schemeClr val="accent1"/>
              </a:solidFill>
            </a:endParaRPr>
          </a:p>
        </p:txBody>
      </p:sp>
      <p:sp>
        <p:nvSpPr>
          <p:cNvPr id="12" name="Szövegdoboz 2"/>
          <p:cNvSpPr txBox="1">
            <a:spLocks noChangeArrowheads="1"/>
          </p:cNvSpPr>
          <p:nvPr/>
        </p:nvSpPr>
        <p:spPr bwMode="auto">
          <a:xfrm>
            <a:off x="12271414" y="12696784"/>
            <a:ext cx="11382669" cy="769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sz="1400" b="1" dirty="0" smtClean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Az Alaptörvény és a jogalkotásról szóló 2010. évi CXXX. törvény hatályos rendelkezéseivel összhangban tájékoztatjuk, hogy ez az előadásanyag az </a:t>
            </a:r>
            <a:r>
              <a:rPr lang="hu-HU" sz="1400" b="1" dirty="0" err="1" smtClean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ügyféltájékoztatás</a:t>
            </a:r>
            <a:r>
              <a:rPr lang="hu-HU" sz="1400" b="1" dirty="0" smtClean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elősegítése érdekében készült, kötelező erővel nem bír, erre bíróság, vagy más hatóság előtt megalapozottan hivatkozni nem lehet.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u-HU" sz="1400" b="1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880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ZTFH prezentáció sablon és timesaver ábrák">
  <a:themeElements>
    <a:clrScheme name="SZTFH színek">
      <a:dk1>
        <a:srgbClr val="000000"/>
      </a:dk1>
      <a:lt1>
        <a:srgbClr val="FFFFFF"/>
      </a:lt1>
      <a:dk2>
        <a:srgbClr val="3B395B"/>
      </a:dk2>
      <a:lt2>
        <a:srgbClr val="F2F2F2"/>
      </a:lt2>
      <a:accent1>
        <a:srgbClr val="00234F"/>
      </a:accent1>
      <a:accent2>
        <a:srgbClr val="8F2842"/>
      </a:accent2>
      <a:accent3>
        <a:srgbClr val="00234F"/>
      </a:accent3>
      <a:accent4>
        <a:srgbClr val="C8AA78"/>
      </a:accent4>
      <a:accent5>
        <a:srgbClr val="8BC800"/>
      </a:accent5>
      <a:accent6>
        <a:srgbClr val="1BA6A8"/>
      </a:accent6>
      <a:hlink>
        <a:srgbClr val="D8D8D8"/>
      </a:hlink>
      <a:folHlink>
        <a:srgbClr val="85DFD0"/>
      </a:folHlink>
    </a:clrScheme>
    <a:fontScheme name="SZTFH Elemzés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ZTFH prezentáció sablon és timesaver ábrák" id="{2D7BA4F6-47C9-4A23-A57C-53938BA1BEB0}" vid="{B36FCC62-0457-4489-82A3-DFB2E7C7596B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SZTFH prezentáció sablon és timesaver ábrák</Template>
  <TotalTime>23586</TotalTime>
  <Words>1926</Words>
  <Application>Microsoft Office PowerPoint</Application>
  <PresentationFormat>Egyéni</PresentationFormat>
  <Paragraphs>317</Paragraphs>
  <Slides>18</Slides>
  <Notes>18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26" baseType="lpstr">
      <vt:lpstr>Arial</vt:lpstr>
      <vt:lpstr>Calibri</vt:lpstr>
      <vt:lpstr>Gill Sans</vt:lpstr>
      <vt:lpstr>Segoe UI</vt:lpstr>
      <vt:lpstr>Segoe UI Black</vt:lpstr>
      <vt:lpstr>Times New Roman</vt:lpstr>
      <vt:lpstr>Wingdings</vt:lpstr>
      <vt:lpstr>SZTFH prezentáció sablon és timesaver ábrák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>KD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Király Anna</dc:creator>
  <cp:lastModifiedBy>Szabó Dorina Barbara</cp:lastModifiedBy>
  <cp:revision>441</cp:revision>
  <dcterms:created xsi:type="dcterms:W3CDTF">2022-12-13T11:45:18Z</dcterms:created>
  <dcterms:modified xsi:type="dcterms:W3CDTF">2025-09-03T07:08:45Z</dcterms:modified>
</cp:coreProperties>
</file>